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705" r:id="rId4"/>
  </p:sldMasterIdLst>
  <p:notesMasterIdLst>
    <p:notesMasterId r:id="rId31"/>
  </p:notesMasterIdLst>
  <p:sldIdLst>
    <p:sldId id="265" r:id="rId5"/>
    <p:sldId id="266" r:id="rId6"/>
    <p:sldId id="267" r:id="rId7"/>
    <p:sldId id="268" r:id="rId8"/>
    <p:sldId id="269" r:id="rId9"/>
    <p:sldId id="271" r:id="rId10"/>
    <p:sldId id="272" r:id="rId11"/>
    <p:sldId id="273" r:id="rId12"/>
    <p:sldId id="274" r:id="rId13"/>
    <p:sldId id="275" r:id="rId14"/>
    <p:sldId id="276" r:id="rId15"/>
    <p:sldId id="277" r:id="rId16"/>
    <p:sldId id="278" r:id="rId17"/>
    <p:sldId id="279" r:id="rId18"/>
    <p:sldId id="281" r:id="rId19"/>
    <p:sldId id="282" r:id="rId20"/>
    <p:sldId id="283" r:id="rId21"/>
    <p:sldId id="284" r:id="rId22"/>
    <p:sldId id="286" r:id="rId23"/>
    <p:sldId id="288" r:id="rId24"/>
    <p:sldId id="287" r:id="rId25"/>
    <p:sldId id="289" r:id="rId26"/>
    <p:sldId id="290" r:id="rId27"/>
    <p:sldId id="291" r:id="rId28"/>
    <p:sldId id="292" r:id="rId29"/>
    <p:sldId id="293"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84715" autoAdjust="0"/>
  </p:normalViewPr>
  <p:slideViewPr>
    <p:cSldViewPr snapToGrid="0">
      <p:cViewPr varScale="1">
        <p:scale>
          <a:sx n="72" d="100"/>
          <a:sy n="72" d="100"/>
        </p:scale>
        <p:origin x="660" y="78"/>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s>
</file>

<file path=ppt/media/image1.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58E33-362B-4F52-B731-2FB609627CBC}" type="datetimeFigureOut">
              <a:rPr lang="en-US" smtClean="0"/>
              <a:t>7/30/2021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CC149C-479E-4175-B238-B83A279FCF50}" type="slidenum">
              <a:rPr lang="en-US" smtClean="0"/>
              <a:t>‹#›</a:t>
            </a:fld>
            <a:endParaRPr lang="en-US"/>
          </a:p>
        </p:txBody>
      </p:sp>
    </p:spTree>
    <p:extLst>
      <p:ext uri="{BB962C8B-B14F-4D97-AF65-F5344CB8AC3E}">
        <p14:creationId xmlns:p14="http://schemas.microsoft.com/office/powerpoint/2010/main" val="37289732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CC149C-479E-4175-B238-B83A279FCF50}" type="slidenum">
              <a:rPr lang="en-US" smtClean="0"/>
              <a:t>11</a:t>
            </a:fld>
            <a:endParaRPr lang="en-US"/>
          </a:p>
        </p:txBody>
      </p:sp>
    </p:spTree>
    <p:extLst>
      <p:ext uri="{BB962C8B-B14F-4D97-AF65-F5344CB8AC3E}">
        <p14:creationId xmlns:p14="http://schemas.microsoft.com/office/powerpoint/2010/main" val="1621562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CC149C-479E-4175-B238-B83A279FCF50}" type="slidenum">
              <a:rPr lang="en-US" smtClean="0"/>
              <a:t>20</a:t>
            </a:fld>
            <a:endParaRPr lang="en-US"/>
          </a:p>
        </p:txBody>
      </p:sp>
    </p:spTree>
    <p:extLst>
      <p:ext uri="{BB962C8B-B14F-4D97-AF65-F5344CB8AC3E}">
        <p14:creationId xmlns:p14="http://schemas.microsoft.com/office/powerpoint/2010/main" val="33952115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tx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1A066A-F60E-4469-A51E-42B40045F78C}" type="datetime1">
              <a:rPr lang="en-US" smtClean="0"/>
              <a:t>7/30/2021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4192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06109D-F2EF-4DD1-A821-1B111E724F16}"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382300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9B219C-5A10-426D-9EC5-666A1505215D}"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0745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8DAC6B-987A-4232-B4B0-BEDF5EAC3685}"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810837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FC34DE-A257-4105-86F0-77888FA15430}"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207429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509B958-A90A-463E-AF4D-1AC304BF1152}" type="datetime1">
              <a:rPr lang="en-US" smtClean="0"/>
              <a:t>7/30/2021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961553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9E335E7-073A-41E6-83AD-2A951DB4AF91}" type="datetime1">
              <a:rPr lang="en-US" smtClean="0"/>
              <a:t>7/30/2021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766777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8E706D-DA33-437B-A83F-984CA2EE16F0}" type="datetime1">
              <a:rPr lang="en-US" smtClean="0"/>
              <a:t>7/30/2021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50566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F8D586-1A33-469E-811D-4B8F3EFF517A}" type="datetime1">
              <a:rPr lang="en-US" smtClean="0"/>
              <a:t>7/30/2021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70957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2A5226-04AA-4A3D-8327-4089B46B2E32}" type="datetime1">
              <a:rPr lang="en-US" smtClean="0"/>
              <a:t>7/30/2021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59712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tx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5EDA5F-3EE7-4CFF-848A-2606F66DB1AF}" type="datetime1">
              <a:rPr lang="en-US" smtClean="0"/>
              <a:t>7/30/2021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26194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39402F-936B-4046-A539-E7AA37A90C59}"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0513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3C871E-2EBD-43A4-ACC8-C57CE29C03BB}" type="datetime1">
              <a:rPr lang="en-US" smtClean="0"/>
              <a:t>7/30/2021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76920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2BE4E3-B64C-4237-8687-BAC7991FDB2C}" type="datetime1">
              <a:rPr lang="en-US" smtClean="0"/>
              <a:t>7/30/2021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48683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CA79ACEA-6B5A-4451-8677-849374714880}" type="datetime1">
              <a:rPr lang="en-US" smtClean="0"/>
              <a:t>7/30/2021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83670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13DE67-2E88-4715-A78D-13A044E29677}"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66898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C08057B-1EE4-4B49-972C-8666FBD405E4}" type="datetime1">
              <a:rPr lang="en-US" smtClean="0"/>
              <a:t>7/30/2021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92590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4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78F2003F-E888-4337-8DD2-656047BA15A6}" type="datetime1">
              <a:rPr lang="en-US" smtClean="0"/>
              <a:t>7/30/2021</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7508247"/>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hf sldNum="0" hdr="0" ftr="0" dt="0"/>
  <p:txStyles>
    <p:titleStyle>
      <a:lvl1pPr algn="ctr" defTabSz="914400" rtl="0" eaLnBrk="1" latinLnBrk="0" hangingPunct="1">
        <a:lnSpc>
          <a:spcPct val="90000"/>
        </a:lnSpc>
        <a:spcBef>
          <a:spcPct val="0"/>
        </a:spcBef>
        <a:buNone/>
        <a:defRPr sz="3600" kern="1200" cap="all" baseline="0">
          <a:solidFill>
            <a:schemeClr val="tx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outerShdw blurRad="47625" dist="12700" dir="2700000" algn="tl" rotWithShape="0">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outerShdw blurRad="47625" dist="12700" dir="2700000" algn="tl" rotWithShape="0">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outerShdw blurRad="47625" dist="12700" dir="2700000" algn="tl" rotWithShape="0">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outerShdw blurRad="47625" dist="12700" dir="2700000" algn="tl" rotWithShape="0">
              <a:srgbClr val="000000">
                <a:alpha val="36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7" name="Picture 6" descr="close up of striations on wooden surface">
            <a:extLst>
              <a:ext uri="{FF2B5EF4-FFF2-40B4-BE49-F238E27FC236}">
                <a16:creationId xmlns:a16="http://schemas.microsoft.com/office/drawing/2014/main" id="{58C70723-AF1C-49BA-B2B2-D8FE9676FF90}"/>
              </a:ext>
            </a:extLst>
          </p:cNvPr>
          <p:cNvPicPr>
            <a:picLocks noChangeAspect="1"/>
          </p:cNvPicPr>
          <p:nvPr/>
        </p:nvPicPr>
        <p:blipFill rotWithShape="1">
          <a:blip r:embed="rId2">
            <a:alphaModFix amt="35000"/>
          </a:blip>
          <a:srcRect b="15414"/>
          <a:stretch/>
        </p:blipFill>
        <p:spPr>
          <a:xfrm>
            <a:off x="20" y="10"/>
            <a:ext cx="12191980" cy="6857990"/>
          </a:xfrm>
          <a:prstGeom prst="rect">
            <a:avLst/>
          </a:prstGeom>
        </p:spPr>
      </p:pic>
      <p:sp>
        <p:nvSpPr>
          <p:cNvPr id="2" name="Title 1">
            <a:extLst>
              <a:ext uri="{FF2B5EF4-FFF2-40B4-BE49-F238E27FC236}">
                <a16:creationId xmlns:a16="http://schemas.microsoft.com/office/drawing/2014/main" id="{2356BAE1-8BDB-451F-A765-321D7D204A90}"/>
              </a:ext>
            </a:extLst>
          </p:cNvPr>
          <p:cNvSpPr>
            <a:spLocks noGrp="1"/>
          </p:cNvSpPr>
          <p:nvPr>
            <p:ph type="ctrTitle"/>
          </p:nvPr>
        </p:nvSpPr>
        <p:spPr/>
        <p:txBody>
          <a:bodyPr>
            <a:normAutofit/>
          </a:bodyPr>
          <a:lstStyle/>
          <a:p>
            <a:r>
              <a:rPr lang="en-US" sz="5400" b="1" dirty="0">
                <a:effectLst>
                  <a:outerShdw blurRad="38100" dist="38100" dir="2700000" algn="tl">
                    <a:srgbClr val="000000">
                      <a:alpha val="43137"/>
                    </a:srgbClr>
                  </a:outerShdw>
                </a:effectLst>
              </a:rPr>
              <a:t>Objects</a:t>
            </a:r>
            <a:r>
              <a:rPr lang="en-US" dirty="0"/>
              <a:t> </a:t>
            </a:r>
          </a:p>
        </p:txBody>
      </p:sp>
      <p:sp>
        <p:nvSpPr>
          <p:cNvPr id="3" name="Subtitle 2">
            <a:extLst>
              <a:ext uri="{FF2B5EF4-FFF2-40B4-BE49-F238E27FC236}">
                <a16:creationId xmlns:a16="http://schemas.microsoft.com/office/drawing/2014/main" id="{EFD16941-0C22-4CCD-8F85-FE64C280C628}"/>
              </a:ext>
            </a:extLst>
          </p:cNvPr>
          <p:cNvSpPr>
            <a:spLocks noGrp="1"/>
          </p:cNvSpPr>
          <p:nvPr>
            <p:ph type="subTitle" idx="1"/>
          </p:nvPr>
        </p:nvSpPr>
        <p:spPr/>
        <p:txBody>
          <a:bodyPr>
            <a:normAutofit/>
          </a:bodyPr>
          <a:lstStyle/>
          <a:p>
            <a:r>
              <a:rPr lang="en-US" sz="2400" dirty="0">
                <a:solidFill>
                  <a:schemeClr val="tx1">
                    <a:lumMod val="65000"/>
                    <a:lumOff val="35000"/>
                  </a:schemeClr>
                </a:solidFill>
              </a:rPr>
              <a:t>Made by: Ayman naeem</a:t>
            </a:r>
          </a:p>
        </p:txBody>
      </p:sp>
    </p:spTree>
    <p:extLst>
      <p:ext uri="{BB962C8B-B14F-4D97-AF65-F5344CB8AC3E}">
        <p14:creationId xmlns:p14="http://schemas.microsoft.com/office/powerpoint/2010/main" val="2900095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8F5E7-459A-4C78-9BD7-B60FE7BF9911}"/>
              </a:ext>
            </a:extLst>
          </p:cNvPr>
          <p:cNvSpPr>
            <a:spLocks noGrp="1"/>
          </p:cNvSpPr>
          <p:nvPr>
            <p:ph type="title"/>
          </p:nvPr>
        </p:nvSpPr>
        <p:spPr/>
        <p:txBody>
          <a:bodyPr/>
          <a:lstStyle/>
          <a:p>
            <a:pPr algn="l"/>
            <a:r>
              <a:rPr lang="en-US" b="1" dirty="0"/>
              <a:t>Constructor function parameters</a:t>
            </a:r>
          </a:p>
        </p:txBody>
      </p:sp>
      <p:sp>
        <p:nvSpPr>
          <p:cNvPr id="8" name="Rectangle 7">
            <a:extLst>
              <a:ext uri="{FF2B5EF4-FFF2-40B4-BE49-F238E27FC236}">
                <a16:creationId xmlns:a16="http://schemas.microsoft.com/office/drawing/2014/main" id="{5D40400E-0504-45B1-A071-7F3D8C2CF5F5}"/>
              </a:ext>
            </a:extLst>
          </p:cNvPr>
          <p:cNvSpPr/>
          <p:nvPr/>
        </p:nvSpPr>
        <p:spPr>
          <a:xfrm>
            <a:off x="913773" y="2053441"/>
            <a:ext cx="9383166" cy="2862322"/>
          </a:xfrm>
          <a:prstGeom prst="rect">
            <a:avLst/>
          </a:prstGeom>
        </p:spPr>
        <p:txBody>
          <a:bodyPr wrap="square">
            <a:spAutoFit/>
          </a:bodyPr>
          <a:lstStyle/>
          <a:p>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Employee_info</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 </a:t>
            </a:r>
          </a:p>
          <a:p>
            <a:r>
              <a:rPr lang="en-US" dirty="0">
                <a:solidFill>
                  <a:srgbClr val="D4D4D4"/>
                </a:solidFill>
                <a:latin typeface="Consolas" panose="020B0609020204030204" pitchFamily="49" charset="0"/>
              </a:rPr>
              <a:t>    </a:t>
            </a:r>
            <a:r>
              <a:rPr lang="en-US" dirty="0">
                <a:solidFill>
                  <a:srgbClr val="6A9955"/>
                </a:solidFill>
                <a:latin typeface="Consolas" panose="020B0609020204030204" pitchFamily="49" charset="0"/>
              </a:rPr>
              <a:t>// Creates an object using new keyword         </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new</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Employee_info</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'Mary'</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'34'</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'5 years'</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DCDCAA"/>
                </a:solidFill>
                <a:latin typeface="Consolas" panose="020B0609020204030204" pitchFamily="49" charset="0"/>
              </a:rPr>
              <a:t>alert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"Name: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"Age: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"Experience: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361526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B8DEA-047D-40BA-9001-E37E19A366FC}"/>
              </a:ext>
            </a:extLst>
          </p:cNvPr>
          <p:cNvSpPr>
            <a:spLocks noGrp="1"/>
          </p:cNvSpPr>
          <p:nvPr>
            <p:ph type="title"/>
          </p:nvPr>
        </p:nvSpPr>
        <p:spPr>
          <a:xfrm>
            <a:off x="913774" y="287212"/>
            <a:ext cx="10364451" cy="1596177"/>
          </a:xfrm>
        </p:spPr>
        <p:txBody>
          <a:bodyPr/>
          <a:lstStyle/>
          <a:p>
            <a:pPr algn="l"/>
            <a:r>
              <a:rPr lang="en-US" b="1" dirty="0"/>
              <a:t>Constructor function vs. object literal</a:t>
            </a:r>
          </a:p>
        </p:txBody>
      </p:sp>
      <p:sp>
        <p:nvSpPr>
          <p:cNvPr id="3" name="Rectangle 2">
            <a:extLst>
              <a:ext uri="{FF2B5EF4-FFF2-40B4-BE49-F238E27FC236}">
                <a16:creationId xmlns:a16="http://schemas.microsoft.com/office/drawing/2014/main" id="{0CA896B2-D4A8-458A-A74B-DFD519A1CA48}"/>
              </a:ext>
            </a:extLst>
          </p:cNvPr>
          <p:cNvSpPr/>
          <p:nvPr/>
        </p:nvSpPr>
        <p:spPr>
          <a:xfrm>
            <a:off x="913774" y="2112288"/>
            <a:ext cx="9037983" cy="3693319"/>
          </a:xfrm>
          <a:prstGeom prst="rect">
            <a:avLst/>
          </a:prstGeom>
        </p:spPr>
        <p:txBody>
          <a:bodyPr wrap="square">
            <a:spAutoFit/>
          </a:bodyPr>
          <a:lstStyle/>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Employee_info</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 </a:t>
            </a:r>
          </a:p>
          <a:p>
            <a:r>
              <a:rPr lang="en-US" dirty="0">
                <a:solidFill>
                  <a:srgbClr val="D4D4D4"/>
                </a:solidFill>
                <a:latin typeface="Consolas" panose="020B0609020204030204" pitchFamily="49" charset="0"/>
              </a:rPr>
              <a:t>    </a:t>
            </a:r>
            <a:r>
              <a:rPr lang="en-US" dirty="0">
                <a:solidFill>
                  <a:srgbClr val="6A9955"/>
                </a:solidFill>
                <a:latin typeface="Consolas" panose="020B0609020204030204" pitchFamily="49" charset="0"/>
              </a:rPr>
              <a:t>// Creates an object using new keyword         </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empMary1</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new</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Employee_info</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'Mary'</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'34'</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'5 years'</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empMary2</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new</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Employee_info</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'John'</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'20'</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'Fresh'</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DCDCAA"/>
                </a:solidFill>
                <a:latin typeface="Consolas" panose="020B0609020204030204" pitchFamily="49" charset="0"/>
              </a:rPr>
              <a:t>alert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"Name: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empMary1</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"Age: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empMary1</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"Experience: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empMary1</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DCDCAA"/>
                </a:solidFill>
                <a:latin typeface="Consolas" panose="020B0609020204030204" pitchFamily="49" charset="0"/>
              </a:rPr>
              <a:t>alert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"Name: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empMary2</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"Age: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empMary2</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"Experience: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empMary2</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2282839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17C0D-D7A9-4210-B0B4-FBAD24D28158}"/>
              </a:ext>
            </a:extLst>
          </p:cNvPr>
          <p:cNvSpPr>
            <a:spLocks noGrp="1"/>
          </p:cNvSpPr>
          <p:nvPr>
            <p:ph type="title"/>
          </p:nvPr>
        </p:nvSpPr>
        <p:spPr/>
        <p:txBody>
          <a:bodyPr/>
          <a:lstStyle/>
          <a:p>
            <a:pPr algn="l"/>
            <a:r>
              <a:rPr lang="en-US" b="1" dirty="0"/>
              <a:t>Cont… </a:t>
            </a:r>
          </a:p>
        </p:txBody>
      </p:sp>
      <p:sp>
        <p:nvSpPr>
          <p:cNvPr id="3" name="Rectangle 2">
            <a:extLst>
              <a:ext uri="{FF2B5EF4-FFF2-40B4-BE49-F238E27FC236}">
                <a16:creationId xmlns:a16="http://schemas.microsoft.com/office/drawing/2014/main" id="{060C194A-0004-48B8-83A6-CC3FB11B984F}"/>
              </a:ext>
            </a:extLst>
          </p:cNvPr>
          <p:cNvSpPr/>
          <p:nvPr/>
        </p:nvSpPr>
        <p:spPr>
          <a:xfrm>
            <a:off x="913774" y="2214694"/>
            <a:ext cx="9436174" cy="2031325"/>
          </a:xfrm>
          <a:prstGeom prst="rect">
            <a:avLst/>
          </a:prstGeom>
        </p:spPr>
        <p:txBody>
          <a:bodyPr wrap="square">
            <a:spAutoFit/>
          </a:bodyPr>
          <a:lstStyle/>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569CD6"/>
                </a:solidFill>
                <a:latin typeface="Consolas" panose="020B0609020204030204" pitchFamily="49" charset="0"/>
              </a:rPr>
              <a:t>new</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Object</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firstName</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"Ayman"</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lastName</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"Naeem"</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firstName</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student</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student</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"John"</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2004482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342D3-6CF9-4AE5-9BD0-7108CA540A4E}"/>
              </a:ext>
            </a:extLst>
          </p:cNvPr>
          <p:cNvSpPr>
            <a:spLocks noGrp="1"/>
          </p:cNvSpPr>
          <p:nvPr>
            <p:ph type="title"/>
          </p:nvPr>
        </p:nvSpPr>
        <p:spPr>
          <a:xfrm>
            <a:off x="781253" y="114935"/>
            <a:ext cx="10364451" cy="666943"/>
          </a:xfrm>
        </p:spPr>
        <p:txBody>
          <a:bodyPr/>
          <a:lstStyle/>
          <a:p>
            <a:pPr algn="l"/>
            <a:r>
              <a:rPr lang="en-US" b="1" dirty="0"/>
              <a:t>Creating Methods for Custom Objects </a:t>
            </a:r>
          </a:p>
        </p:txBody>
      </p:sp>
      <p:sp>
        <p:nvSpPr>
          <p:cNvPr id="5" name="Rectangle 4">
            <a:extLst>
              <a:ext uri="{FF2B5EF4-FFF2-40B4-BE49-F238E27FC236}">
                <a16:creationId xmlns:a16="http://schemas.microsoft.com/office/drawing/2014/main" id="{780ABC2A-AE17-4CC9-8C66-9C32362DD6D3}"/>
              </a:ext>
            </a:extLst>
          </p:cNvPr>
          <p:cNvSpPr/>
          <p:nvPr/>
        </p:nvSpPr>
        <p:spPr>
          <a:xfrm>
            <a:off x="437321" y="610757"/>
            <a:ext cx="11052313" cy="5909310"/>
          </a:xfrm>
          <a:prstGeom prst="rect">
            <a:avLst/>
          </a:prstGeom>
        </p:spPr>
        <p:txBody>
          <a:bodyPr wrap="square">
            <a:spAutoFit/>
          </a:bodyPr>
          <a:lstStyle/>
          <a:p>
            <a:r>
              <a:rPr lang="en-US" dirty="0">
                <a:solidFill>
                  <a:srgbClr val="6A9955"/>
                </a:solidFill>
                <a:latin typeface="Consolas" panose="020B0609020204030204" pitchFamily="49" charset="0"/>
              </a:rPr>
              <a:t>//constructor function</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Employee_info</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6A9955"/>
                </a:solidFill>
                <a:latin typeface="Consolas" panose="020B0609020204030204" pitchFamily="49" charset="0"/>
              </a:rPr>
              <a:t>//method     </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greet</a:t>
            </a:r>
            <a:r>
              <a:rPr lang="en-US" dirty="0">
                <a:solidFill>
                  <a:srgbClr val="D4D4D4"/>
                </a:solidFill>
                <a:latin typeface="Consolas" panose="020B0609020204030204" pitchFamily="49" charset="0"/>
              </a:rPr>
              <a:t>=</a:t>
            </a:r>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C586C0"/>
                </a:solidFill>
                <a:latin typeface="Consolas" panose="020B0609020204030204" pitchFamily="49" charset="0"/>
              </a:rPr>
              <a:t>return</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'Hi '</a:t>
            </a:r>
            <a:r>
              <a:rPr lang="en-US" dirty="0">
                <a:solidFill>
                  <a:srgbClr val="D4D4D4"/>
                </a:solidFill>
                <a:latin typeface="Consolas" panose="020B0609020204030204" pitchFamily="49" charset="0"/>
              </a:rPr>
              <a:t>+</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 </a:t>
            </a:r>
          </a:p>
          <a:p>
            <a:r>
              <a:rPr lang="en-US" dirty="0">
                <a:solidFill>
                  <a:srgbClr val="D4D4D4"/>
                </a:solidFill>
                <a:latin typeface="Consolas" panose="020B0609020204030204" pitchFamily="49" charset="0"/>
              </a:rPr>
              <a:t>    </a:t>
            </a:r>
            <a:r>
              <a:rPr lang="en-US" dirty="0">
                <a:solidFill>
                  <a:srgbClr val="6A9955"/>
                </a:solidFill>
                <a:latin typeface="Consolas" panose="020B0609020204030204" pitchFamily="49" charset="0"/>
              </a:rPr>
              <a:t>// Creates an object using new keyword         </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empMary1</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new</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Employee_info</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'Mary'</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'34'</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'5 years'</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empMary2</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new</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Employee_info</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'John'</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'20'</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'Fresh'</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DCDCAA"/>
                </a:solidFill>
                <a:latin typeface="Consolas" panose="020B0609020204030204" pitchFamily="49" charset="0"/>
              </a:rPr>
              <a:t>alert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"Name: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empMary1</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"Age: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empMary1</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"Experience: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empMary1</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DCDCAA"/>
                </a:solidFill>
                <a:latin typeface="Consolas" panose="020B0609020204030204" pitchFamily="49" charset="0"/>
              </a:rPr>
              <a:t>alert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"Name: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empMary2</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"Age: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empMary2</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a:t>
            </a:r>
            <a:r>
              <a:rPr lang="en-US" dirty="0">
                <a:solidFill>
                  <a:srgbClr val="D7BA7D"/>
                </a:solidFill>
                <a:latin typeface="Consolas" panose="020B0609020204030204" pitchFamily="49" charset="0"/>
              </a:rPr>
              <a:t>\n</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"Experience: "</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empMary2</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experience</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6A9955"/>
                </a:solidFill>
                <a:latin typeface="Consolas" panose="020B0609020204030204" pitchFamily="49" charset="0"/>
              </a:rPr>
              <a:t>//calling method</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greeting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person1</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greet</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DCDCAA"/>
                </a:solidFill>
                <a:latin typeface="Consolas" panose="020B0609020204030204" pitchFamily="49" charset="0"/>
              </a:rPr>
              <a:t>alert</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greeting</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103569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9EFEA-6B01-479B-9333-E941F0D2604E}"/>
              </a:ext>
            </a:extLst>
          </p:cNvPr>
          <p:cNvSpPr>
            <a:spLocks noGrp="1"/>
          </p:cNvSpPr>
          <p:nvPr>
            <p:ph type="title"/>
          </p:nvPr>
        </p:nvSpPr>
        <p:spPr/>
        <p:txBody>
          <a:bodyPr>
            <a:normAutofit/>
          </a:bodyPr>
          <a:lstStyle/>
          <a:p>
            <a:pPr algn="l"/>
            <a:r>
              <a:rPr lang="en-US" sz="4000" b="1" dirty="0">
                <a:effectLst/>
              </a:rPr>
              <a:t>Built-in objects</a:t>
            </a:r>
          </a:p>
        </p:txBody>
      </p:sp>
      <p:sp>
        <p:nvSpPr>
          <p:cNvPr id="3" name="Content Placeholder 2">
            <a:extLst>
              <a:ext uri="{FF2B5EF4-FFF2-40B4-BE49-F238E27FC236}">
                <a16:creationId xmlns:a16="http://schemas.microsoft.com/office/drawing/2014/main" id="{4996FE11-0B53-47C3-ADC0-F562B849CA13}"/>
              </a:ext>
            </a:extLst>
          </p:cNvPr>
          <p:cNvSpPr>
            <a:spLocks noGrp="1"/>
          </p:cNvSpPr>
          <p:nvPr>
            <p:ph sz="quarter" idx="13"/>
          </p:nvPr>
        </p:nvSpPr>
        <p:spPr/>
        <p:txBody>
          <a:bodyPr/>
          <a:lstStyle/>
          <a:p>
            <a:r>
              <a:rPr lang="en-US" cap="none" dirty="0"/>
              <a:t>The object model of JavaScript language forms the foundation of the language. These objects help to provide custom functionalities in the script. </a:t>
            </a:r>
          </a:p>
          <a:p>
            <a:r>
              <a:rPr lang="en-US" cap="none" dirty="0"/>
              <a:t>JavaScript treats the primitive data types as objects and provide equivalent object for each of them. </a:t>
            </a:r>
          </a:p>
          <a:p>
            <a:r>
              <a:rPr lang="en-US" cap="none" dirty="0"/>
              <a:t>For example, if a variable contains a string of characters, then it is treated as String object by JavaScript. </a:t>
            </a:r>
          </a:p>
          <a:p>
            <a:r>
              <a:rPr lang="en-US" cap="none" dirty="0"/>
              <a:t>JavaScript objects are categorized as built-in objects, browser objects, and HTML objects. </a:t>
            </a:r>
          </a:p>
        </p:txBody>
      </p:sp>
    </p:spTree>
    <p:extLst>
      <p:ext uri="{BB962C8B-B14F-4D97-AF65-F5344CB8AC3E}">
        <p14:creationId xmlns:p14="http://schemas.microsoft.com/office/powerpoint/2010/main" val="4239530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3CF91-9B7B-4DA0-A4AB-503290F5F4B0}"/>
              </a:ext>
            </a:extLst>
          </p:cNvPr>
          <p:cNvSpPr>
            <a:spLocks noGrp="1"/>
          </p:cNvSpPr>
          <p:nvPr>
            <p:ph type="title"/>
          </p:nvPr>
        </p:nvSpPr>
        <p:spPr/>
        <p:txBody>
          <a:bodyPr/>
          <a:lstStyle/>
          <a:p>
            <a:pPr algn="l"/>
            <a:r>
              <a:rPr lang="en-US" b="1" dirty="0">
                <a:effectLst/>
              </a:rPr>
              <a:t>math object</a:t>
            </a:r>
            <a:endParaRPr lang="en-US" dirty="0"/>
          </a:p>
        </p:txBody>
      </p:sp>
      <p:sp>
        <p:nvSpPr>
          <p:cNvPr id="3" name="Content Placeholder 2">
            <a:extLst>
              <a:ext uri="{FF2B5EF4-FFF2-40B4-BE49-F238E27FC236}">
                <a16:creationId xmlns:a16="http://schemas.microsoft.com/office/drawing/2014/main" id="{76412836-A670-49B1-A054-BAEE32E0DDB9}"/>
              </a:ext>
            </a:extLst>
          </p:cNvPr>
          <p:cNvSpPr>
            <a:spLocks noGrp="1"/>
          </p:cNvSpPr>
          <p:nvPr>
            <p:ph sz="quarter" idx="13"/>
          </p:nvPr>
        </p:nvSpPr>
        <p:spPr/>
        <p:txBody>
          <a:bodyPr/>
          <a:lstStyle/>
          <a:p>
            <a:r>
              <a:rPr lang="en-US" dirty="0">
                <a:effectLst/>
              </a:rPr>
              <a:t>M</a:t>
            </a:r>
            <a:r>
              <a:rPr lang="en-US" cap="none" dirty="0">
                <a:effectLst/>
              </a:rPr>
              <a:t>ath is a built-in object that has properties and methods for mathematical constants and functions. it’s not a function object.</a:t>
            </a:r>
          </a:p>
          <a:p>
            <a:r>
              <a:rPr lang="en-US" cap="none" dirty="0">
                <a:effectLst/>
              </a:rPr>
              <a:t>Unlike many other global objects, math is not a constructor. all properties and methods of  math are static.</a:t>
            </a:r>
          </a:p>
          <a:p>
            <a:r>
              <a:rPr lang="en-US" cap="none" dirty="0">
                <a:effectLst/>
              </a:rPr>
              <a:t>you refer to the constant pi as Math.PI and you call the sine function as Math.sin(x) where x is the method’s argument. constants are defined with the full precision of real numbers in JavaScript.</a:t>
            </a:r>
            <a:endParaRPr lang="en-US" cap="none" dirty="0"/>
          </a:p>
        </p:txBody>
      </p:sp>
    </p:spTree>
    <p:extLst>
      <p:ext uri="{BB962C8B-B14F-4D97-AF65-F5344CB8AC3E}">
        <p14:creationId xmlns:p14="http://schemas.microsoft.com/office/powerpoint/2010/main" val="2523333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CBD5E98-EBC9-4EE5-854C-036CA4A11E59}"/>
              </a:ext>
            </a:extLst>
          </p:cNvPr>
          <p:cNvPicPr>
            <a:picLocks noChangeAspect="1"/>
          </p:cNvPicPr>
          <p:nvPr/>
        </p:nvPicPr>
        <p:blipFill rotWithShape="1">
          <a:blip r:embed="rId2"/>
          <a:srcRect l="24022" t="11188" r="30000" b="8192"/>
          <a:stretch/>
        </p:blipFill>
        <p:spPr>
          <a:xfrm>
            <a:off x="1205949" y="1050234"/>
            <a:ext cx="8786190" cy="5526157"/>
          </a:xfrm>
          <a:prstGeom prst="rect">
            <a:avLst/>
          </a:prstGeom>
        </p:spPr>
      </p:pic>
      <p:sp>
        <p:nvSpPr>
          <p:cNvPr id="5" name="TextBox 4">
            <a:extLst>
              <a:ext uri="{FF2B5EF4-FFF2-40B4-BE49-F238E27FC236}">
                <a16:creationId xmlns:a16="http://schemas.microsoft.com/office/drawing/2014/main" id="{CC699C18-97B6-40A0-8024-5337200501D3}"/>
              </a:ext>
            </a:extLst>
          </p:cNvPr>
          <p:cNvSpPr txBox="1"/>
          <p:nvPr/>
        </p:nvSpPr>
        <p:spPr>
          <a:xfrm>
            <a:off x="4061792" y="415858"/>
            <a:ext cx="4664766" cy="523220"/>
          </a:xfrm>
          <a:prstGeom prst="rect">
            <a:avLst/>
          </a:prstGeom>
          <a:noFill/>
        </p:spPr>
        <p:txBody>
          <a:bodyPr wrap="square" rtlCol="0">
            <a:spAutoFit/>
          </a:bodyPr>
          <a:lstStyle/>
          <a:p>
            <a:r>
              <a:rPr lang="en-US" sz="2800" b="1" dirty="0">
                <a:effectLst>
                  <a:outerShdw blurRad="38100" dist="38100" dir="2700000" algn="tl">
                    <a:srgbClr val="000000">
                      <a:alpha val="43137"/>
                    </a:srgbClr>
                  </a:outerShdw>
                </a:effectLst>
              </a:rPr>
              <a:t>PROPERTIES</a:t>
            </a:r>
          </a:p>
        </p:txBody>
      </p:sp>
    </p:spTree>
    <p:extLst>
      <p:ext uri="{BB962C8B-B14F-4D97-AF65-F5344CB8AC3E}">
        <p14:creationId xmlns:p14="http://schemas.microsoft.com/office/powerpoint/2010/main" val="11275628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F854A86-255B-4990-B351-99279D0930C1}"/>
              </a:ext>
            </a:extLst>
          </p:cNvPr>
          <p:cNvSpPr/>
          <p:nvPr/>
        </p:nvSpPr>
        <p:spPr>
          <a:xfrm>
            <a:off x="1294868" y="580647"/>
            <a:ext cx="1917513" cy="523220"/>
          </a:xfrm>
          <a:prstGeom prst="rect">
            <a:avLst/>
          </a:prstGeom>
        </p:spPr>
        <p:txBody>
          <a:bodyPr wrap="none">
            <a:spAutoFit/>
          </a:bodyPr>
          <a:lstStyle/>
          <a:p>
            <a:r>
              <a:rPr lang="en-US" sz="2800" b="1" dirty="0"/>
              <a:t>EXAMPLE 1</a:t>
            </a:r>
            <a:endParaRPr lang="en-US" b="1" dirty="0"/>
          </a:p>
        </p:txBody>
      </p:sp>
      <p:sp>
        <p:nvSpPr>
          <p:cNvPr id="3" name="Rectangle 2">
            <a:extLst>
              <a:ext uri="{FF2B5EF4-FFF2-40B4-BE49-F238E27FC236}">
                <a16:creationId xmlns:a16="http://schemas.microsoft.com/office/drawing/2014/main" id="{9A7B0C7F-EEFB-4B0A-B83C-07683614C3B0}"/>
              </a:ext>
            </a:extLst>
          </p:cNvPr>
          <p:cNvSpPr/>
          <p:nvPr/>
        </p:nvSpPr>
        <p:spPr>
          <a:xfrm>
            <a:off x="1294868" y="1278331"/>
            <a:ext cx="9850210" cy="646331"/>
          </a:xfrm>
          <a:prstGeom prst="rect">
            <a:avLst/>
          </a:prstGeom>
        </p:spPr>
        <p:txBody>
          <a:bodyPr wrap="square">
            <a:spAutoFit/>
          </a:bodyPr>
          <a:lstStyle/>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property_value</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Math</a:t>
            </a:r>
            <a:r>
              <a:rPr lang="en-US" dirty="0">
                <a:solidFill>
                  <a:srgbClr val="D4D4D4"/>
                </a:solidFill>
                <a:latin typeface="Consolas" panose="020B0609020204030204" pitchFamily="49" charset="0"/>
              </a:rPr>
              <a:t>.</a:t>
            </a:r>
            <a:r>
              <a:rPr lang="en-US" dirty="0">
                <a:solidFill>
                  <a:srgbClr val="4FC1FF"/>
                </a:solidFill>
                <a:latin typeface="Consolas" panose="020B0609020204030204" pitchFamily="49" charset="0"/>
              </a:rPr>
              <a:t>PI;</a:t>
            </a:r>
          </a:p>
          <a:p>
            <a:r>
              <a:rPr lang="en-US" dirty="0">
                <a:solidFill>
                  <a:srgbClr val="9CDCFE"/>
                </a:solidFill>
                <a:latin typeface="Consolas" panose="020B0609020204030204" pitchFamily="49" charset="0"/>
              </a:rPr>
              <a:t>document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write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"Property Value is : "</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property_value</a:t>
            </a:r>
            <a:r>
              <a:rPr lang="en-US" dirty="0">
                <a:solidFill>
                  <a:srgbClr val="D4D4D4"/>
                </a:solidFill>
                <a:latin typeface="Consolas" panose="020B0609020204030204" pitchFamily="49" charset="0"/>
              </a:rPr>
              <a:t>); </a:t>
            </a:r>
            <a:endParaRPr lang="en-US" b="0" dirty="0">
              <a:solidFill>
                <a:srgbClr val="D4D4D4"/>
              </a:solidFill>
              <a:effectLst/>
              <a:latin typeface="Consolas" panose="020B0609020204030204" pitchFamily="49" charset="0"/>
            </a:endParaRPr>
          </a:p>
        </p:txBody>
      </p:sp>
      <p:sp>
        <p:nvSpPr>
          <p:cNvPr id="4" name="Rectangle 3">
            <a:extLst>
              <a:ext uri="{FF2B5EF4-FFF2-40B4-BE49-F238E27FC236}">
                <a16:creationId xmlns:a16="http://schemas.microsoft.com/office/drawing/2014/main" id="{A5B2EC4B-F6D5-46A1-87B5-F4B681EE3BB0}"/>
              </a:ext>
            </a:extLst>
          </p:cNvPr>
          <p:cNvSpPr/>
          <p:nvPr/>
        </p:nvSpPr>
        <p:spPr>
          <a:xfrm>
            <a:off x="1294867" y="2601604"/>
            <a:ext cx="1917513" cy="523220"/>
          </a:xfrm>
          <a:prstGeom prst="rect">
            <a:avLst/>
          </a:prstGeom>
        </p:spPr>
        <p:txBody>
          <a:bodyPr wrap="none">
            <a:spAutoFit/>
          </a:bodyPr>
          <a:lstStyle/>
          <a:p>
            <a:r>
              <a:rPr lang="en-US" sz="2800" b="1" dirty="0"/>
              <a:t>EXAMPLE 2</a:t>
            </a:r>
            <a:endParaRPr lang="en-US" b="1" dirty="0"/>
          </a:p>
        </p:txBody>
      </p:sp>
      <p:sp>
        <p:nvSpPr>
          <p:cNvPr id="5" name="Rectangle 4">
            <a:extLst>
              <a:ext uri="{FF2B5EF4-FFF2-40B4-BE49-F238E27FC236}">
                <a16:creationId xmlns:a16="http://schemas.microsoft.com/office/drawing/2014/main" id="{ABECC54E-A683-4946-A0AB-3A46CCCB23C8}"/>
              </a:ext>
            </a:extLst>
          </p:cNvPr>
          <p:cNvSpPr/>
          <p:nvPr/>
        </p:nvSpPr>
        <p:spPr>
          <a:xfrm>
            <a:off x="1294867" y="3271512"/>
            <a:ext cx="9850210" cy="646331"/>
          </a:xfrm>
          <a:prstGeom prst="rect">
            <a:avLst/>
          </a:prstGeom>
        </p:spPr>
        <p:txBody>
          <a:bodyPr wrap="square">
            <a:spAutoFit/>
          </a:bodyPr>
          <a:lstStyle/>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property_value</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Math</a:t>
            </a:r>
            <a:r>
              <a:rPr lang="en-US" dirty="0">
                <a:solidFill>
                  <a:srgbClr val="D4D4D4"/>
                </a:solidFill>
                <a:latin typeface="Consolas" panose="020B0609020204030204" pitchFamily="49" charset="0"/>
              </a:rPr>
              <a:t>.</a:t>
            </a:r>
            <a:r>
              <a:rPr lang="en-US" dirty="0">
                <a:solidFill>
                  <a:srgbClr val="4FC1FF"/>
                </a:solidFill>
                <a:latin typeface="Consolas" panose="020B0609020204030204" pitchFamily="49" charset="0"/>
              </a:rPr>
              <a:t>SQRT1_2</a:t>
            </a:r>
            <a:r>
              <a:rPr lang="en-US" dirty="0">
                <a:solidFill>
                  <a:srgbClr val="D4D4D4"/>
                </a:solidFill>
                <a:latin typeface="Consolas" panose="020B0609020204030204" pitchFamily="49" charset="0"/>
              </a:rPr>
              <a:t>;</a:t>
            </a:r>
          </a:p>
          <a:p>
            <a:r>
              <a:rPr lang="en-US" dirty="0">
                <a:solidFill>
                  <a:srgbClr val="9CDCFE"/>
                </a:solidFill>
                <a:latin typeface="Consolas" panose="020B0609020204030204" pitchFamily="49" charset="0"/>
              </a:rPr>
              <a:t>document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write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"Property Value is : "</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property_value</a:t>
            </a:r>
            <a:r>
              <a:rPr lang="en-US" dirty="0">
                <a:solidFill>
                  <a:srgbClr val="D4D4D4"/>
                </a:solidFill>
                <a:latin typeface="Consolas" panose="020B0609020204030204" pitchFamily="49" charset="0"/>
              </a:rPr>
              <a:t>); </a:t>
            </a:r>
            <a:endParaRPr lang="en-US" b="0" dirty="0">
              <a:solidFill>
                <a:srgbClr val="D4D4D4"/>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1E5DAE1-0890-427B-8543-80B547921BFD}"/>
              </a:ext>
            </a:extLst>
          </p:cNvPr>
          <p:cNvSpPr/>
          <p:nvPr/>
        </p:nvSpPr>
        <p:spPr>
          <a:xfrm>
            <a:off x="8519999" y="3548511"/>
            <a:ext cx="2916627" cy="646331"/>
          </a:xfrm>
          <a:prstGeom prst="rect">
            <a:avLst/>
          </a:prstGeom>
        </p:spPr>
        <p:txBody>
          <a:bodyPr wrap="square">
            <a:spAutoFit/>
          </a:bodyPr>
          <a:lstStyle/>
          <a:p>
            <a:r>
              <a:rPr lang="en-US" dirty="0">
                <a:solidFill>
                  <a:srgbClr val="6A9955"/>
                </a:solidFill>
                <a:latin typeface="Consolas" panose="020B0609020204030204" pitchFamily="49" charset="0"/>
              </a:rPr>
              <a:t>//Property Value is : 0.7071067811865476</a:t>
            </a:r>
            <a:endParaRPr lang="en-US" b="0" dirty="0">
              <a:solidFill>
                <a:srgbClr val="D4D4D4"/>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26947E36-6037-4CBE-95AE-C7E9E14EE210}"/>
              </a:ext>
            </a:extLst>
          </p:cNvPr>
          <p:cNvSpPr/>
          <p:nvPr/>
        </p:nvSpPr>
        <p:spPr>
          <a:xfrm>
            <a:off x="8519999" y="1601496"/>
            <a:ext cx="2916627" cy="646331"/>
          </a:xfrm>
          <a:prstGeom prst="rect">
            <a:avLst/>
          </a:prstGeom>
        </p:spPr>
        <p:txBody>
          <a:bodyPr wrap="square">
            <a:spAutoFit/>
          </a:bodyPr>
          <a:lstStyle/>
          <a:p>
            <a:r>
              <a:rPr lang="en-US" dirty="0">
                <a:solidFill>
                  <a:srgbClr val="6A9955"/>
                </a:solidFill>
                <a:latin typeface="Consolas" panose="020B0609020204030204" pitchFamily="49" charset="0"/>
              </a:rPr>
              <a:t>//Property Value is : 3.141592653589793</a:t>
            </a:r>
            <a:endParaRPr lang="en-US" b="0" dirty="0">
              <a:solidFill>
                <a:srgbClr val="D4D4D4"/>
              </a:solidFill>
              <a:effectLst/>
              <a:latin typeface="Consolas" panose="020B0609020204030204" pitchFamily="49" charset="0"/>
            </a:endParaRPr>
          </a:p>
        </p:txBody>
      </p:sp>
      <p:sp>
        <p:nvSpPr>
          <p:cNvPr id="8" name="Rectangle 7">
            <a:extLst>
              <a:ext uri="{FF2B5EF4-FFF2-40B4-BE49-F238E27FC236}">
                <a16:creationId xmlns:a16="http://schemas.microsoft.com/office/drawing/2014/main" id="{DC73D1E6-B222-428D-8A67-7CA37C87A7CE}"/>
              </a:ext>
            </a:extLst>
          </p:cNvPr>
          <p:cNvSpPr/>
          <p:nvPr/>
        </p:nvSpPr>
        <p:spPr>
          <a:xfrm>
            <a:off x="1294866" y="4471674"/>
            <a:ext cx="1917513" cy="523220"/>
          </a:xfrm>
          <a:prstGeom prst="rect">
            <a:avLst/>
          </a:prstGeom>
        </p:spPr>
        <p:txBody>
          <a:bodyPr wrap="none">
            <a:spAutoFit/>
          </a:bodyPr>
          <a:lstStyle/>
          <a:p>
            <a:r>
              <a:rPr lang="en-US" sz="2800" b="1" dirty="0"/>
              <a:t>EXAMPLE 3</a:t>
            </a:r>
            <a:endParaRPr lang="en-US" b="1" dirty="0"/>
          </a:p>
        </p:txBody>
      </p:sp>
      <p:sp>
        <p:nvSpPr>
          <p:cNvPr id="9" name="Rectangle 8">
            <a:extLst>
              <a:ext uri="{FF2B5EF4-FFF2-40B4-BE49-F238E27FC236}">
                <a16:creationId xmlns:a16="http://schemas.microsoft.com/office/drawing/2014/main" id="{EAA952B7-E9C7-4E05-BD49-4AA8664C294B}"/>
              </a:ext>
            </a:extLst>
          </p:cNvPr>
          <p:cNvSpPr/>
          <p:nvPr/>
        </p:nvSpPr>
        <p:spPr>
          <a:xfrm>
            <a:off x="1294865" y="5264693"/>
            <a:ext cx="7225134" cy="646331"/>
          </a:xfrm>
          <a:prstGeom prst="rect">
            <a:avLst/>
          </a:prstGeom>
        </p:spPr>
        <p:txBody>
          <a:bodyPr wrap="square">
            <a:spAutoFit/>
          </a:bodyPr>
          <a:lstStyle/>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property_value</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Math</a:t>
            </a:r>
            <a:r>
              <a:rPr lang="en-US" dirty="0">
                <a:solidFill>
                  <a:srgbClr val="D4D4D4"/>
                </a:solidFill>
                <a:latin typeface="Consolas" panose="020B0609020204030204" pitchFamily="49" charset="0"/>
              </a:rPr>
              <a:t>.</a:t>
            </a:r>
            <a:r>
              <a:rPr lang="en-US" dirty="0">
                <a:solidFill>
                  <a:srgbClr val="4FC1FF"/>
                </a:solidFill>
                <a:latin typeface="Consolas" panose="020B0609020204030204" pitchFamily="49" charset="0"/>
              </a:rPr>
              <a:t>SQRT2</a:t>
            </a:r>
            <a:r>
              <a:rPr lang="en-US" dirty="0">
                <a:solidFill>
                  <a:srgbClr val="D4D4D4"/>
                </a:solidFill>
                <a:latin typeface="Consolas" panose="020B0609020204030204" pitchFamily="49" charset="0"/>
              </a:rPr>
              <a:t>;</a:t>
            </a:r>
          </a:p>
          <a:p>
            <a:r>
              <a:rPr lang="en-US" dirty="0">
                <a:solidFill>
                  <a:srgbClr val="9CDCFE"/>
                </a:solidFill>
                <a:latin typeface="Consolas" panose="020B0609020204030204" pitchFamily="49" charset="0"/>
              </a:rPr>
              <a:t>document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write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"Property Value is : "</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property_value</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10" name="Rectangle 9">
            <a:extLst>
              <a:ext uri="{FF2B5EF4-FFF2-40B4-BE49-F238E27FC236}">
                <a16:creationId xmlns:a16="http://schemas.microsoft.com/office/drawing/2014/main" id="{66F44313-CC90-4C87-B54E-A51CF5128F90}"/>
              </a:ext>
            </a:extLst>
          </p:cNvPr>
          <p:cNvSpPr/>
          <p:nvPr/>
        </p:nvSpPr>
        <p:spPr>
          <a:xfrm>
            <a:off x="8456680" y="5587858"/>
            <a:ext cx="2979946" cy="646331"/>
          </a:xfrm>
          <a:prstGeom prst="rect">
            <a:avLst/>
          </a:prstGeom>
        </p:spPr>
        <p:txBody>
          <a:bodyPr wrap="square">
            <a:spAutoFit/>
          </a:bodyPr>
          <a:lstStyle/>
          <a:p>
            <a:r>
              <a:rPr lang="en-US" dirty="0">
                <a:solidFill>
                  <a:srgbClr val="D4D4D4"/>
                </a:solidFill>
                <a:latin typeface="Consolas" panose="020B0609020204030204" pitchFamily="49" charset="0"/>
              </a:rPr>
              <a:t> </a:t>
            </a:r>
            <a:r>
              <a:rPr lang="en-US" dirty="0">
                <a:solidFill>
                  <a:srgbClr val="6A9955"/>
                </a:solidFill>
                <a:latin typeface="Consolas" panose="020B0609020204030204" pitchFamily="49" charset="0"/>
              </a:rPr>
              <a:t>//Property Value is : 1.4142135623730951</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191977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626DBB3-7286-4370-8F6F-F309ED777411}"/>
              </a:ext>
            </a:extLst>
          </p:cNvPr>
          <p:cNvPicPr>
            <a:picLocks noChangeAspect="1"/>
          </p:cNvPicPr>
          <p:nvPr/>
        </p:nvPicPr>
        <p:blipFill rotWithShape="1">
          <a:blip r:embed="rId2"/>
          <a:srcRect l="24891" t="11575" r="31413" b="7032"/>
          <a:stretch/>
        </p:blipFill>
        <p:spPr>
          <a:xfrm>
            <a:off x="1245704" y="992088"/>
            <a:ext cx="9289773" cy="5567738"/>
          </a:xfrm>
          <a:prstGeom prst="rect">
            <a:avLst/>
          </a:prstGeom>
        </p:spPr>
      </p:pic>
      <p:sp>
        <p:nvSpPr>
          <p:cNvPr id="3" name="TextBox 2">
            <a:extLst>
              <a:ext uri="{FF2B5EF4-FFF2-40B4-BE49-F238E27FC236}">
                <a16:creationId xmlns:a16="http://schemas.microsoft.com/office/drawing/2014/main" id="{2DFF5671-02A8-45FB-BA99-468F4437B06D}"/>
              </a:ext>
            </a:extLst>
          </p:cNvPr>
          <p:cNvSpPr txBox="1"/>
          <p:nvPr/>
        </p:nvSpPr>
        <p:spPr>
          <a:xfrm>
            <a:off x="3558207" y="468867"/>
            <a:ext cx="4664766" cy="523220"/>
          </a:xfrm>
          <a:prstGeom prst="rect">
            <a:avLst/>
          </a:prstGeom>
          <a:noFill/>
        </p:spPr>
        <p:txBody>
          <a:bodyPr wrap="square" rtlCol="0">
            <a:spAutoFit/>
          </a:bodyPr>
          <a:lstStyle/>
          <a:p>
            <a:r>
              <a:rPr lang="en-US" sz="2800" b="1" dirty="0">
                <a:effectLst>
                  <a:outerShdw blurRad="38100" dist="38100" dir="2700000" algn="tl">
                    <a:srgbClr val="000000">
                      <a:alpha val="43137"/>
                    </a:srgbClr>
                  </a:outerShdw>
                </a:effectLst>
              </a:rPr>
              <a:t>SOME METHODS</a:t>
            </a:r>
          </a:p>
        </p:txBody>
      </p:sp>
    </p:spTree>
    <p:extLst>
      <p:ext uri="{BB962C8B-B14F-4D97-AF65-F5344CB8AC3E}">
        <p14:creationId xmlns:p14="http://schemas.microsoft.com/office/powerpoint/2010/main" val="23660838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F854A86-255B-4990-B351-99279D0930C1}"/>
              </a:ext>
            </a:extLst>
          </p:cNvPr>
          <p:cNvSpPr/>
          <p:nvPr/>
        </p:nvSpPr>
        <p:spPr>
          <a:xfrm>
            <a:off x="1294868" y="580647"/>
            <a:ext cx="1917513" cy="523220"/>
          </a:xfrm>
          <a:prstGeom prst="rect">
            <a:avLst/>
          </a:prstGeom>
        </p:spPr>
        <p:txBody>
          <a:bodyPr wrap="none">
            <a:spAutoFit/>
          </a:bodyPr>
          <a:lstStyle/>
          <a:p>
            <a:r>
              <a:rPr lang="en-US" sz="2800" b="1" dirty="0"/>
              <a:t>EXAMPLE 1</a:t>
            </a:r>
            <a:endParaRPr lang="en-US" b="1" dirty="0"/>
          </a:p>
        </p:txBody>
      </p:sp>
      <p:sp>
        <p:nvSpPr>
          <p:cNvPr id="3" name="Rectangle 2">
            <a:extLst>
              <a:ext uri="{FF2B5EF4-FFF2-40B4-BE49-F238E27FC236}">
                <a16:creationId xmlns:a16="http://schemas.microsoft.com/office/drawing/2014/main" id="{9A7B0C7F-EEFB-4B0A-B83C-07683614C3B0}"/>
              </a:ext>
            </a:extLst>
          </p:cNvPr>
          <p:cNvSpPr/>
          <p:nvPr/>
        </p:nvSpPr>
        <p:spPr>
          <a:xfrm>
            <a:off x="1294868" y="1278331"/>
            <a:ext cx="9850210" cy="369332"/>
          </a:xfrm>
          <a:prstGeom prst="rect">
            <a:avLst/>
          </a:prstGeom>
        </p:spPr>
        <p:txBody>
          <a:bodyPr wrap="square">
            <a:spAutoFit/>
          </a:bodyPr>
          <a:lstStyle/>
          <a:p>
            <a:r>
              <a:rPr lang="en-US" dirty="0">
                <a:solidFill>
                  <a:srgbClr val="D4D4D4"/>
                </a:solidFill>
                <a:latin typeface="Consolas" panose="020B0609020204030204" pitchFamily="49" charset="0"/>
              </a:rPr>
              <a:t> </a:t>
            </a:r>
            <a:endParaRPr lang="en-US" b="0" dirty="0">
              <a:solidFill>
                <a:srgbClr val="D4D4D4"/>
              </a:solidFill>
              <a:effectLst/>
              <a:latin typeface="Consolas" panose="020B0609020204030204" pitchFamily="49" charset="0"/>
            </a:endParaRPr>
          </a:p>
        </p:txBody>
      </p:sp>
      <p:sp>
        <p:nvSpPr>
          <p:cNvPr id="4" name="Rectangle 3">
            <a:extLst>
              <a:ext uri="{FF2B5EF4-FFF2-40B4-BE49-F238E27FC236}">
                <a16:creationId xmlns:a16="http://schemas.microsoft.com/office/drawing/2014/main" id="{A5B2EC4B-F6D5-46A1-87B5-F4B681EE3BB0}"/>
              </a:ext>
            </a:extLst>
          </p:cNvPr>
          <p:cNvSpPr/>
          <p:nvPr/>
        </p:nvSpPr>
        <p:spPr>
          <a:xfrm>
            <a:off x="1294867" y="2601604"/>
            <a:ext cx="1917513" cy="523220"/>
          </a:xfrm>
          <a:prstGeom prst="rect">
            <a:avLst/>
          </a:prstGeom>
        </p:spPr>
        <p:txBody>
          <a:bodyPr wrap="none">
            <a:spAutoFit/>
          </a:bodyPr>
          <a:lstStyle/>
          <a:p>
            <a:r>
              <a:rPr lang="en-US" sz="2800" b="1" dirty="0"/>
              <a:t>EXAMPLE 2</a:t>
            </a:r>
            <a:endParaRPr lang="en-US" b="1" dirty="0"/>
          </a:p>
        </p:txBody>
      </p:sp>
      <p:sp>
        <p:nvSpPr>
          <p:cNvPr id="5" name="Rectangle 4">
            <a:extLst>
              <a:ext uri="{FF2B5EF4-FFF2-40B4-BE49-F238E27FC236}">
                <a16:creationId xmlns:a16="http://schemas.microsoft.com/office/drawing/2014/main" id="{ABECC54E-A683-4946-A0AB-3A46CCCB23C8}"/>
              </a:ext>
            </a:extLst>
          </p:cNvPr>
          <p:cNvSpPr/>
          <p:nvPr/>
        </p:nvSpPr>
        <p:spPr>
          <a:xfrm>
            <a:off x="1294867" y="3271512"/>
            <a:ext cx="9850210" cy="369332"/>
          </a:xfrm>
          <a:prstGeom prst="rect">
            <a:avLst/>
          </a:prstGeom>
        </p:spPr>
        <p:txBody>
          <a:bodyPr wrap="square">
            <a:spAutoFit/>
          </a:bodyPr>
          <a:lstStyle/>
          <a:p>
            <a:r>
              <a:rPr lang="en-US" dirty="0">
                <a:solidFill>
                  <a:srgbClr val="D4D4D4"/>
                </a:solidFill>
                <a:latin typeface="Consolas" panose="020B0609020204030204" pitchFamily="49" charset="0"/>
              </a:rPr>
              <a:t> </a:t>
            </a:r>
            <a:endParaRPr lang="en-US" b="0" dirty="0">
              <a:solidFill>
                <a:srgbClr val="D4D4D4"/>
              </a:solidFill>
              <a:effectLst/>
              <a:latin typeface="Consolas" panose="020B0609020204030204" pitchFamily="49" charset="0"/>
            </a:endParaRPr>
          </a:p>
        </p:txBody>
      </p:sp>
      <p:sp>
        <p:nvSpPr>
          <p:cNvPr id="8" name="Rectangle 7">
            <a:extLst>
              <a:ext uri="{FF2B5EF4-FFF2-40B4-BE49-F238E27FC236}">
                <a16:creationId xmlns:a16="http://schemas.microsoft.com/office/drawing/2014/main" id="{DC73D1E6-B222-428D-8A67-7CA37C87A7CE}"/>
              </a:ext>
            </a:extLst>
          </p:cNvPr>
          <p:cNvSpPr/>
          <p:nvPr/>
        </p:nvSpPr>
        <p:spPr>
          <a:xfrm>
            <a:off x="1294866" y="4471674"/>
            <a:ext cx="1917513" cy="523220"/>
          </a:xfrm>
          <a:prstGeom prst="rect">
            <a:avLst/>
          </a:prstGeom>
        </p:spPr>
        <p:txBody>
          <a:bodyPr wrap="none">
            <a:spAutoFit/>
          </a:bodyPr>
          <a:lstStyle/>
          <a:p>
            <a:r>
              <a:rPr lang="en-US" sz="2800" b="1" dirty="0"/>
              <a:t>EXAMPLE 3</a:t>
            </a:r>
            <a:endParaRPr lang="en-US" b="1" dirty="0"/>
          </a:p>
        </p:txBody>
      </p:sp>
      <p:sp>
        <p:nvSpPr>
          <p:cNvPr id="10" name="Rectangle 9">
            <a:extLst>
              <a:ext uri="{FF2B5EF4-FFF2-40B4-BE49-F238E27FC236}">
                <a16:creationId xmlns:a16="http://schemas.microsoft.com/office/drawing/2014/main" id="{66F44313-CC90-4C87-B54E-A51CF5128F90}"/>
              </a:ext>
            </a:extLst>
          </p:cNvPr>
          <p:cNvSpPr/>
          <p:nvPr/>
        </p:nvSpPr>
        <p:spPr>
          <a:xfrm>
            <a:off x="8456680" y="5587858"/>
            <a:ext cx="2979946" cy="369332"/>
          </a:xfrm>
          <a:prstGeom prst="rect">
            <a:avLst/>
          </a:prstGeom>
        </p:spPr>
        <p:txBody>
          <a:bodyPr wrap="square">
            <a:spAutoFit/>
          </a:bodyPr>
          <a:lstStyle/>
          <a:p>
            <a:r>
              <a:rPr lang="en-US" dirty="0">
                <a:solidFill>
                  <a:srgbClr val="D4D4D4"/>
                </a:solidFill>
                <a:latin typeface="Consolas" panose="020B0609020204030204" pitchFamily="49" charset="0"/>
              </a:rPr>
              <a:t> </a:t>
            </a:r>
            <a:endParaRPr lang="en-US" b="0" dirty="0">
              <a:solidFill>
                <a:srgbClr val="D4D4D4"/>
              </a:solidFill>
              <a:effectLst/>
              <a:latin typeface="Consolas" panose="020B0609020204030204" pitchFamily="49" charset="0"/>
            </a:endParaRPr>
          </a:p>
        </p:txBody>
      </p:sp>
      <p:sp>
        <p:nvSpPr>
          <p:cNvPr id="11" name="Rectangle 10">
            <a:extLst>
              <a:ext uri="{FF2B5EF4-FFF2-40B4-BE49-F238E27FC236}">
                <a16:creationId xmlns:a16="http://schemas.microsoft.com/office/drawing/2014/main" id="{1A04A5BB-BE05-4FEB-BE03-A2DCACAF572A}"/>
              </a:ext>
            </a:extLst>
          </p:cNvPr>
          <p:cNvSpPr/>
          <p:nvPr/>
        </p:nvSpPr>
        <p:spPr>
          <a:xfrm>
            <a:off x="1294865" y="1401275"/>
            <a:ext cx="7161816" cy="646331"/>
          </a:xfrm>
          <a:prstGeom prst="rect">
            <a:avLst/>
          </a:prstGeom>
        </p:spPr>
        <p:txBody>
          <a:bodyPr wrap="square">
            <a:spAutoFit/>
          </a:bodyPr>
          <a:lstStyle/>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value</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Math</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floor</a:t>
            </a:r>
            <a:r>
              <a:rPr lang="en-US" dirty="0">
                <a:solidFill>
                  <a:srgbClr val="D4D4D4"/>
                </a:solidFill>
                <a:latin typeface="Consolas" panose="020B0609020204030204" pitchFamily="49" charset="0"/>
              </a:rPr>
              <a:t>(</a:t>
            </a:r>
            <a:r>
              <a:rPr lang="en-US" dirty="0">
                <a:solidFill>
                  <a:srgbClr val="B5CEA8"/>
                </a:solidFill>
                <a:latin typeface="Consolas" panose="020B0609020204030204" pitchFamily="49" charset="0"/>
              </a:rPr>
              <a:t>10.7</a:t>
            </a:r>
            <a:r>
              <a:rPr lang="en-US" dirty="0">
                <a:solidFill>
                  <a:srgbClr val="D4D4D4"/>
                </a:solidFill>
                <a:latin typeface="Consolas" panose="020B0609020204030204" pitchFamily="49" charset="0"/>
              </a:rPr>
              <a:t>);</a:t>
            </a:r>
          </a:p>
          <a:p>
            <a:r>
              <a:rPr lang="en-US" dirty="0">
                <a:solidFill>
                  <a:srgbClr val="9CDCFE"/>
                </a:solidFill>
                <a:latin typeface="Consolas" panose="020B0609020204030204" pitchFamily="49" charset="0"/>
              </a:rPr>
              <a:t>document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write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"Test Value : "</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value</a:t>
            </a:r>
            <a:r>
              <a:rPr lang="en-US" dirty="0">
                <a:solidFill>
                  <a:srgbClr val="D4D4D4"/>
                </a:solidFill>
                <a:latin typeface="Consolas" panose="020B0609020204030204" pitchFamily="49" charset="0"/>
              </a:rPr>
              <a:t> );</a:t>
            </a:r>
            <a:endParaRPr lang="en-US" b="0" dirty="0">
              <a:solidFill>
                <a:srgbClr val="D4D4D4"/>
              </a:solidFill>
              <a:effectLst/>
              <a:latin typeface="Consolas" panose="020B0609020204030204" pitchFamily="49" charset="0"/>
            </a:endParaRPr>
          </a:p>
        </p:txBody>
      </p:sp>
      <p:sp>
        <p:nvSpPr>
          <p:cNvPr id="13" name="Rectangle 12">
            <a:extLst>
              <a:ext uri="{FF2B5EF4-FFF2-40B4-BE49-F238E27FC236}">
                <a16:creationId xmlns:a16="http://schemas.microsoft.com/office/drawing/2014/main" id="{C664F658-D566-4B39-B7CB-76C96EDBB455}"/>
              </a:ext>
            </a:extLst>
          </p:cNvPr>
          <p:cNvSpPr/>
          <p:nvPr/>
        </p:nvSpPr>
        <p:spPr>
          <a:xfrm>
            <a:off x="7489322" y="1655191"/>
            <a:ext cx="2337499" cy="369332"/>
          </a:xfrm>
          <a:prstGeom prst="rect">
            <a:avLst/>
          </a:prstGeom>
        </p:spPr>
        <p:txBody>
          <a:bodyPr wrap="none">
            <a:spAutoFit/>
          </a:bodyPr>
          <a:lstStyle/>
          <a:p>
            <a:r>
              <a:rPr lang="en-US" dirty="0">
                <a:solidFill>
                  <a:srgbClr val="6A9955"/>
                </a:solidFill>
                <a:latin typeface="Consolas" panose="020B0609020204030204" pitchFamily="49" charset="0"/>
              </a:rPr>
              <a:t>//Test Value : 10</a:t>
            </a:r>
            <a:endParaRPr lang="en-US" b="0" dirty="0">
              <a:solidFill>
                <a:srgbClr val="D4D4D4"/>
              </a:solidFill>
              <a:effectLst/>
              <a:latin typeface="Consolas" panose="020B0609020204030204" pitchFamily="49" charset="0"/>
            </a:endParaRPr>
          </a:p>
        </p:txBody>
      </p:sp>
      <p:sp>
        <p:nvSpPr>
          <p:cNvPr id="14" name="Rectangle 13">
            <a:extLst>
              <a:ext uri="{FF2B5EF4-FFF2-40B4-BE49-F238E27FC236}">
                <a16:creationId xmlns:a16="http://schemas.microsoft.com/office/drawing/2014/main" id="{353A977A-BFFE-40B2-AA61-83648F76D0BC}"/>
              </a:ext>
            </a:extLst>
          </p:cNvPr>
          <p:cNvSpPr/>
          <p:nvPr/>
        </p:nvSpPr>
        <p:spPr>
          <a:xfrm>
            <a:off x="1294865" y="3264145"/>
            <a:ext cx="8856300" cy="646331"/>
          </a:xfrm>
          <a:prstGeom prst="rect">
            <a:avLst/>
          </a:prstGeom>
        </p:spPr>
        <p:txBody>
          <a:bodyPr wrap="square">
            <a:spAutoFit/>
          </a:bodyPr>
          <a:lstStyle/>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value</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Math</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pow</a:t>
            </a:r>
            <a:r>
              <a:rPr lang="en-US" dirty="0">
                <a:solidFill>
                  <a:srgbClr val="D4D4D4"/>
                </a:solidFill>
                <a:latin typeface="Consolas" panose="020B0609020204030204" pitchFamily="49" charset="0"/>
              </a:rPr>
              <a:t>(</a:t>
            </a:r>
            <a:r>
              <a:rPr lang="en-US" dirty="0">
                <a:solidFill>
                  <a:srgbClr val="B5CEA8"/>
                </a:solidFill>
                <a:latin typeface="Consolas" panose="020B0609020204030204" pitchFamily="49" charset="0"/>
              </a:rPr>
              <a:t>7</a:t>
            </a:r>
            <a:r>
              <a:rPr lang="en-US" dirty="0">
                <a:solidFill>
                  <a:srgbClr val="D4D4D4"/>
                </a:solidFill>
                <a:latin typeface="Consolas" panose="020B0609020204030204" pitchFamily="49" charset="0"/>
              </a:rPr>
              <a:t>, </a:t>
            </a:r>
            <a:r>
              <a:rPr lang="en-US" dirty="0">
                <a:solidFill>
                  <a:srgbClr val="B5CEA8"/>
                </a:solidFill>
                <a:latin typeface="Consolas" panose="020B0609020204030204" pitchFamily="49" charset="0"/>
              </a:rPr>
              <a:t>2</a:t>
            </a:r>
            <a:r>
              <a:rPr lang="en-US" dirty="0">
                <a:solidFill>
                  <a:srgbClr val="D4D4D4"/>
                </a:solidFill>
                <a:latin typeface="Consolas" panose="020B0609020204030204" pitchFamily="49" charset="0"/>
              </a:rPr>
              <a:t>);</a:t>
            </a:r>
          </a:p>
          <a:p>
            <a:r>
              <a:rPr lang="en-US" dirty="0">
                <a:solidFill>
                  <a:srgbClr val="9CDCFE"/>
                </a:solidFill>
                <a:latin typeface="Consolas" panose="020B0609020204030204" pitchFamily="49" charset="0"/>
              </a:rPr>
              <a:t>document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write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"Test Value : "</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value</a:t>
            </a:r>
            <a:r>
              <a:rPr lang="en-US" dirty="0">
                <a:solidFill>
                  <a:srgbClr val="D4D4D4"/>
                </a:solidFill>
                <a:latin typeface="Consolas" panose="020B0609020204030204" pitchFamily="49" charset="0"/>
              </a:rPr>
              <a:t> );         </a:t>
            </a:r>
            <a:r>
              <a:rPr lang="en-US" dirty="0">
                <a:solidFill>
                  <a:srgbClr val="6A9955"/>
                </a:solidFill>
                <a:latin typeface="Consolas" panose="020B0609020204030204" pitchFamily="49" charset="0"/>
              </a:rPr>
              <a:t>//Test Value : 49</a:t>
            </a:r>
            <a:endParaRPr lang="en-US" b="0" dirty="0">
              <a:solidFill>
                <a:srgbClr val="D4D4D4"/>
              </a:solidFill>
              <a:effectLst/>
              <a:latin typeface="Consolas" panose="020B0609020204030204" pitchFamily="49" charset="0"/>
            </a:endParaRPr>
          </a:p>
        </p:txBody>
      </p:sp>
      <p:sp>
        <p:nvSpPr>
          <p:cNvPr id="15" name="Rectangle 14">
            <a:extLst>
              <a:ext uri="{FF2B5EF4-FFF2-40B4-BE49-F238E27FC236}">
                <a16:creationId xmlns:a16="http://schemas.microsoft.com/office/drawing/2014/main" id="{E71316B3-6C27-4C94-9C91-D29C28081F9A}"/>
              </a:ext>
            </a:extLst>
          </p:cNvPr>
          <p:cNvSpPr/>
          <p:nvPr/>
        </p:nvSpPr>
        <p:spPr>
          <a:xfrm>
            <a:off x="755373" y="5127015"/>
            <a:ext cx="10270435" cy="646331"/>
          </a:xfrm>
          <a:prstGeom prst="rect">
            <a:avLst/>
          </a:prstGeom>
        </p:spPr>
        <p:txBody>
          <a:bodyPr wrap="square">
            <a:spAutoFit/>
          </a:bodyPr>
          <a:lstStyle/>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value</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Math</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sin</a:t>
            </a:r>
            <a:r>
              <a:rPr lang="en-US" dirty="0">
                <a:solidFill>
                  <a:srgbClr val="D4D4D4"/>
                </a:solidFill>
                <a:latin typeface="Consolas" panose="020B0609020204030204" pitchFamily="49" charset="0"/>
              </a:rPr>
              <a:t>( </a:t>
            </a:r>
            <a:r>
              <a:rPr lang="en-US" dirty="0">
                <a:solidFill>
                  <a:srgbClr val="B5CEA8"/>
                </a:solidFill>
                <a:latin typeface="Consolas" panose="020B0609020204030204" pitchFamily="49" charset="0"/>
              </a:rPr>
              <a:t>0.5</a:t>
            </a:r>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document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write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"Test Value : "</a:t>
            </a:r>
            <a:r>
              <a:rPr lang="en-US" dirty="0">
                <a:solidFill>
                  <a:srgbClr val="D4D4D4"/>
                </a:solidFill>
                <a:latin typeface="Consolas" panose="020B0609020204030204" pitchFamily="49" charset="0"/>
              </a:rPr>
              <a:t> + </a:t>
            </a:r>
            <a:r>
              <a:rPr lang="en-US" dirty="0">
                <a:solidFill>
                  <a:srgbClr val="9CDCFE"/>
                </a:solidFill>
                <a:latin typeface="Consolas" panose="020B0609020204030204" pitchFamily="49" charset="0"/>
              </a:rPr>
              <a:t>value</a:t>
            </a:r>
            <a:r>
              <a:rPr lang="en-US" dirty="0">
                <a:solidFill>
                  <a:srgbClr val="D4D4D4"/>
                </a:solidFill>
                <a:latin typeface="Consolas" panose="020B0609020204030204" pitchFamily="49" charset="0"/>
              </a:rPr>
              <a:t> );   </a:t>
            </a:r>
            <a:r>
              <a:rPr lang="en-US" dirty="0">
                <a:solidFill>
                  <a:srgbClr val="6A9955"/>
                </a:solidFill>
                <a:latin typeface="Consolas" panose="020B0609020204030204" pitchFamily="49" charset="0"/>
              </a:rPr>
              <a:t>//Test Value : 0.479425538604203</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268770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01521-9E7D-4822-BB37-5CEC9D95D274}"/>
              </a:ext>
            </a:extLst>
          </p:cNvPr>
          <p:cNvSpPr>
            <a:spLocks noGrp="1"/>
          </p:cNvSpPr>
          <p:nvPr>
            <p:ph type="title"/>
          </p:nvPr>
        </p:nvSpPr>
        <p:spPr/>
        <p:txBody>
          <a:bodyPr/>
          <a:lstStyle/>
          <a:p>
            <a:pPr algn="l"/>
            <a:r>
              <a:rPr lang="en-US" b="1" dirty="0">
                <a:effectLst>
                  <a:outerShdw blurRad="38100" dist="38100" dir="2700000" algn="tl">
                    <a:srgbClr val="000000">
                      <a:alpha val="43137"/>
                    </a:srgbClr>
                  </a:outerShdw>
                </a:effectLst>
              </a:rPr>
              <a:t>Objects</a:t>
            </a:r>
          </a:p>
        </p:txBody>
      </p:sp>
      <p:sp>
        <p:nvSpPr>
          <p:cNvPr id="3" name="Content Placeholder 2">
            <a:extLst>
              <a:ext uri="{FF2B5EF4-FFF2-40B4-BE49-F238E27FC236}">
                <a16:creationId xmlns:a16="http://schemas.microsoft.com/office/drawing/2014/main" id="{A6D5E3EA-2D5C-42D7-A247-DBA8FD00274B}"/>
              </a:ext>
            </a:extLst>
          </p:cNvPr>
          <p:cNvSpPr>
            <a:spLocks noGrp="1"/>
          </p:cNvSpPr>
          <p:nvPr>
            <p:ph sz="quarter" idx="13"/>
          </p:nvPr>
        </p:nvSpPr>
        <p:spPr/>
        <p:txBody>
          <a:bodyPr/>
          <a:lstStyle/>
          <a:p>
            <a:r>
              <a:rPr lang="en-US" cap="none" dirty="0"/>
              <a:t>Objects are entities with properties and methods and resemble to real life objects. </a:t>
            </a:r>
          </a:p>
          <a:p>
            <a:r>
              <a:rPr lang="en-US" cap="none" dirty="0"/>
              <a:t> Properties specify the characteristics or attributes of an object, while methods identify the behavior of an object. </a:t>
            </a:r>
          </a:p>
          <a:p>
            <a:r>
              <a:rPr lang="en-US" cap="none" dirty="0"/>
              <a:t> For example, consider a real life object namely, Car.</a:t>
            </a:r>
          </a:p>
          <a:p>
            <a:r>
              <a:rPr lang="en-US" cap="none" dirty="0"/>
              <a:t>The attributes of the Car object can include name,  weight, color and model. </a:t>
            </a:r>
          </a:p>
          <a:p>
            <a:r>
              <a:rPr lang="en-US" cap="none" dirty="0"/>
              <a:t>The methods of the car could be start(), stop(), drive() and brake() that specifies the running behavior of the car. </a:t>
            </a:r>
          </a:p>
          <a:p>
            <a:pPr marL="0" indent="0">
              <a:buNone/>
            </a:pPr>
            <a:endParaRPr lang="en-US" cap="none" dirty="0"/>
          </a:p>
        </p:txBody>
      </p:sp>
    </p:spTree>
    <p:extLst>
      <p:ext uri="{BB962C8B-B14F-4D97-AF65-F5344CB8AC3E}">
        <p14:creationId xmlns:p14="http://schemas.microsoft.com/office/powerpoint/2010/main" val="1296293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3CF91-9B7B-4DA0-A4AB-503290F5F4B0}"/>
              </a:ext>
            </a:extLst>
          </p:cNvPr>
          <p:cNvSpPr>
            <a:spLocks noGrp="1"/>
          </p:cNvSpPr>
          <p:nvPr>
            <p:ph type="title"/>
          </p:nvPr>
        </p:nvSpPr>
        <p:spPr/>
        <p:txBody>
          <a:bodyPr/>
          <a:lstStyle/>
          <a:p>
            <a:pPr algn="l"/>
            <a:r>
              <a:rPr lang="en-US" b="1" dirty="0">
                <a:effectLst/>
              </a:rPr>
              <a:t>math object</a:t>
            </a:r>
            <a:endParaRPr lang="en-US" dirty="0"/>
          </a:p>
        </p:txBody>
      </p:sp>
      <p:sp>
        <p:nvSpPr>
          <p:cNvPr id="3" name="Content Placeholder 2">
            <a:extLst>
              <a:ext uri="{FF2B5EF4-FFF2-40B4-BE49-F238E27FC236}">
                <a16:creationId xmlns:a16="http://schemas.microsoft.com/office/drawing/2014/main" id="{76412836-A670-49B1-A054-BAEE32E0DDB9}"/>
              </a:ext>
            </a:extLst>
          </p:cNvPr>
          <p:cNvSpPr>
            <a:spLocks noGrp="1"/>
          </p:cNvSpPr>
          <p:nvPr>
            <p:ph sz="quarter" idx="13"/>
          </p:nvPr>
        </p:nvSpPr>
        <p:spPr/>
        <p:txBody>
          <a:bodyPr/>
          <a:lstStyle/>
          <a:p>
            <a:r>
              <a:rPr lang="en-US" cap="none" dirty="0">
                <a:effectLst/>
              </a:rPr>
              <a:t>The </a:t>
            </a:r>
            <a:r>
              <a:rPr lang="en-US" b="1" cap="none" dirty="0">
                <a:effectLst/>
              </a:rPr>
              <a:t>string</a:t>
            </a:r>
            <a:r>
              <a:rPr lang="en-US" cap="none" dirty="0">
                <a:effectLst/>
              </a:rPr>
              <a:t> object lets you work with a series of characters; it wraps JavaScript's string primitive data type with a number of helper methods.</a:t>
            </a:r>
          </a:p>
          <a:p>
            <a:r>
              <a:rPr lang="en-US" cap="none" dirty="0">
                <a:effectLst/>
              </a:rPr>
              <a:t>As JavaScript automatically converts between string primitives and string objects, you can call any of the helper methods of the string object on a string primitive.</a:t>
            </a:r>
          </a:p>
          <a:p>
            <a:r>
              <a:rPr lang="en-US" cap="none" dirty="0">
                <a:effectLst/>
              </a:rPr>
              <a:t>you refer to the constant pi as Math.PI and you call the sine function as Math.sin(x) where x is the method’s argument. constants are defined with the full precision of real numbers in JavaScript.</a:t>
            </a:r>
            <a:endParaRPr lang="en-US" cap="none" dirty="0"/>
          </a:p>
        </p:txBody>
      </p:sp>
    </p:spTree>
    <p:extLst>
      <p:ext uri="{BB962C8B-B14F-4D97-AF65-F5344CB8AC3E}">
        <p14:creationId xmlns:p14="http://schemas.microsoft.com/office/powerpoint/2010/main" val="3181127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1A50B-F930-4100-98C6-77E76D33FD04}"/>
              </a:ext>
            </a:extLst>
          </p:cNvPr>
          <p:cNvSpPr>
            <a:spLocks noGrp="1"/>
          </p:cNvSpPr>
          <p:nvPr>
            <p:ph type="title"/>
          </p:nvPr>
        </p:nvSpPr>
        <p:spPr/>
        <p:txBody>
          <a:bodyPr/>
          <a:lstStyle/>
          <a:p>
            <a:pPr algn="l"/>
            <a:r>
              <a:rPr lang="en-US" b="1" dirty="0"/>
              <a:t>date object</a:t>
            </a:r>
          </a:p>
        </p:txBody>
      </p:sp>
      <p:sp>
        <p:nvSpPr>
          <p:cNvPr id="3" name="Content Placeholder 2">
            <a:extLst>
              <a:ext uri="{FF2B5EF4-FFF2-40B4-BE49-F238E27FC236}">
                <a16:creationId xmlns:a16="http://schemas.microsoft.com/office/drawing/2014/main" id="{1E9D5C0F-9BA4-464E-964F-B9A494479632}"/>
              </a:ext>
            </a:extLst>
          </p:cNvPr>
          <p:cNvSpPr>
            <a:spLocks noGrp="1"/>
          </p:cNvSpPr>
          <p:nvPr>
            <p:ph sz="quarter" idx="13"/>
          </p:nvPr>
        </p:nvSpPr>
        <p:spPr>
          <a:xfrm>
            <a:off x="913774" y="2367093"/>
            <a:ext cx="10363826" cy="1423030"/>
          </a:xfrm>
        </p:spPr>
        <p:txBody>
          <a:bodyPr/>
          <a:lstStyle/>
          <a:p>
            <a:r>
              <a:rPr lang="en-US" dirty="0"/>
              <a:t>T</a:t>
            </a:r>
            <a:r>
              <a:rPr lang="en-US" cap="none" dirty="0"/>
              <a:t>he date object allows you to define and manipulate the date and time values programmatically.</a:t>
            </a:r>
          </a:p>
          <a:p>
            <a:r>
              <a:rPr lang="en-US" cap="none" dirty="0"/>
              <a:t>The Date object calculates dates in milliseconds from 01 January, 1970. The date and time can be specified by creating an instance of the Date object.  </a:t>
            </a:r>
          </a:p>
          <a:p>
            <a:pPr marL="0" indent="0">
              <a:buNone/>
            </a:pPr>
            <a:endParaRPr lang="en-US" dirty="0"/>
          </a:p>
        </p:txBody>
      </p:sp>
      <p:sp>
        <p:nvSpPr>
          <p:cNvPr id="4" name="Rectangle 3">
            <a:extLst>
              <a:ext uri="{FF2B5EF4-FFF2-40B4-BE49-F238E27FC236}">
                <a16:creationId xmlns:a16="http://schemas.microsoft.com/office/drawing/2014/main" id="{A5111821-7B29-4D9D-97E6-04797C35704F}"/>
              </a:ext>
            </a:extLst>
          </p:cNvPr>
          <p:cNvSpPr/>
          <p:nvPr/>
        </p:nvSpPr>
        <p:spPr>
          <a:xfrm>
            <a:off x="913774" y="3790123"/>
            <a:ext cx="8654296" cy="1938992"/>
          </a:xfrm>
          <a:prstGeom prst="rect">
            <a:avLst/>
          </a:prstGeom>
        </p:spPr>
        <p:txBody>
          <a:bodyPr wrap="square">
            <a:spAutoFit/>
          </a:bodyPr>
          <a:lstStyle/>
          <a:p>
            <a:r>
              <a:rPr lang="en-US" sz="2400" dirty="0">
                <a:solidFill>
                  <a:srgbClr val="D4D4D4"/>
                </a:solidFill>
                <a:latin typeface="Consolas" panose="020B0609020204030204" pitchFamily="49" charset="0"/>
              </a:rPr>
              <a:t>   </a:t>
            </a:r>
            <a:r>
              <a:rPr lang="en-US" sz="2400" dirty="0">
                <a:solidFill>
                  <a:srgbClr val="569CD6"/>
                </a:solidFill>
                <a:latin typeface="Consolas" panose="020B0609020204030204" pitchFamily="49" charset="0"/>
              </a:rPr>
              <a:t>var</a:t>
            </a:r>
            <a:r>
              <a:rPr lang="en-US" sz="2400" dirty="0">
                <a:solidFill>
                  <a:srgbClr val="D4D4D4"/>
                </a:solidFill>
                <a:latin typeface="Consolas" panose="020B0609020204030204" pitchFamily="49" charset="0"/>
              </a:rPr>
              <a:t> </a:t>
            </a:r>
            <a:r>
              <a:rPr lang="en-US" sz="2400" dirty="0">
                <a:solidFill>
                  <a:srgbClr val="9CDCFE"/>
                </a:solidFill>
                <a:latin typeface="Consolas" panose="020B0609020204030204" pitchFamily="49" charset="0"/>
              </a:rPr>
              <a:t>today</a:t>
            </a:r>
            <a:r>
              <a:rPr lang="en-US" sz="2400" dirty="0">
                <a:solidFill>
                  <a:srgbClr val="D4D4D4"/>
                </a:solidFill>
                <a:latin typeface="Consolas" panose="020B0609020204030204" pitchFamily="49" charset="0"/>
              </a:rPr>
              <a:t>=</a:t>
            </a:r>
            <a:r>
              <a:rPr lang="en-US" sz="2400" dirty="0">
                <a:solidFill>
                  <a:srgbClr val="569CD6"/>
                </a:solidFill>
                <a:latin typeface="Consolas" panose="020B0609020204030204" pitchFamily="49" charset="0"/>
              </a:rPr>
              <a:t>new</a:t>
            </a:r>
            <a:r>
              <a:rPr lang="en-US" sz="2400" dirty="0">
                <a:solidFill>
                  <a:srgbClr val="D4D4D4"/>
                </a:solidFill>
                <a:latin typeface="Consolas" panose="020B0609020204030204" pitchFamily="49" charset="0"/>
              </a:rPr>
              <a:t> </a:t>
            </a:r>
            <a:r>
              <a:rPr lang="en-US" sz="2400" dirty="0">
                <a:solidFill>
                  <a:srgbClr val="4EC9B0"/>
                </a:solidFill>
                <a:latin typeface="Consolas" panose="020B0609020204030204" pitchFamily="49" charset="0"/>
              </a:rPr>
              <a:t>Date</a:t>
            </a:r>
            <a:r>
              <a:rPr lang="en-US" sz="2400" dirty="0">
                <a:solidFill>
                  <a:srgbClr val="D4D4D4"/>
                </a:solidFill>
                <a:latin typeface="Consolas" panose="020B0609020204030204" pitchFamily="49" charset="0"/>
              </a:rPr>
              <a:t>();</a:t>
            </a:r>
          </a:p>
          <a:p>
            <a:r>
              <a:rPr lang="en-US" sz="2400" dirty="0">
                <a:solidFill>
                  <a:srgbClr val="D4D4D4"/>
                </a:solidFill>
                <a:latin typeface="Consolas" panose="020B0609020204030204" pitchFamily="49" charset="0"/>
              </a:rPr>
              <a:t>   </a:t>
            </a:r>
            <a:r>
              <a:rPr lang="en-US" sz="2400" dirty="0">
                <a:solidFill>
                  <a:srgbClr val="569CD6"/>
                </a:solidFill>
                <a:latin typeface="Consolas" panose="020B0609020204030204" pitchFamily="49" charset="0"/>
              </a:rPr>
              <a:t>var</a:t>
            </a:r>
            <a:r>
              <a:rPr lang="en-US" sz="2400" dirty="0">
                <a:solidFill>
                  <a:srgbClr val="D4D4D4"/>
                </a:solidFill>
                <a:latin typeface="Consolas" panose="020B0609020204030204" pitchFamily="49" charset="0"/>
              </a:rPr>
              <a:t> </a:t>
            </a:r>
            <a:r>
              <a:rPr lang="en-US" sz="2400" dirty="0">
                <a:solidFill>
                  <a:srgbClr val="9CDCFE"/>
                </a:solidFill>
                <a:latin typeface="Consolas" panose="020B0609020204030204" pitchFamily="49" charset="0"/>
              </a:rPr>
              <a:t>date</a:t>
            </a:r>
            <a:r>
              <a:rPr lang="en-US" sz="2400" dirty="0">
                <a:solidFill>
                  <a:srgbClr val="D4D4D4"/>
                </a:solidFill>
                <a:latin typeface="Consolas" panose="020B0609020204030204" pitchFamily="49" charset="0"/>
              </a:rPr>
              <a:t>=</a:t>
            </a:r>
            <a:r>
              <a:rPr lang="en-US" sz="2400" dirty="0">
                <a:solidFill>
                  <a:srgbClr val="9CDCFE"/>
                </a:solidFill>
                <a:latin typeface="Consolas" panose="020B0609020204030204" pitchFamily="49" charset="0"/>
              </a:rPr>
              <a:t>today</a:t>
            </a:r>
            <a:r>
              <a:rPr lang="en-US" sz="2400" dirty="0">
                <a:solidFill>
                  <a:srgbClr val="D4D4D4"/>
                </a:solidFill>
                <a:latin typeface="Consolas" panose="020B0609020204030204" pitchFamily="49" charset="0"/>
              </a:rPr>
              <a:t>.</a:t>
            </a:r>
            <a:r>
              <a:rPr lang="en-US" sz="2400" dirty="0">
                <a:solidFill>
                  <a:srgbClr val="DCDCAA"/>
                </a:solidFill>
                <a:latin typeface="Consolas" panose="020B0609020204030204" pitchFamily="49" charset="0"/>
              </a:rPr>
              <a:t>getDate</a:t>
            </a:r>
            <a:r>
              <a:rPr lang="en-US" sz="2400" dirty="0">
                <a:solidFill>
                  <a:srgbClr val="D4D4D4"/>
                </a:solidFill>
                <a:latin typeface="Consolas" panose="020B0609020204030204" pitchFamily="49" charset="0"/>
              </a:rPr>
              <a:t>();</a:t>
            </a:r>
          </a:p>
          <a:p>
            <a:r>
              <a:rPr lang="en-US" sz="2400" dirty="0">
                <a:solidFill>
                  <a:srgbClr val="D4D4D4"/>
                </a:solidFill>
                <a:latin typeface="Consolas" panose="020B0609020204030204" pitchFamily="49" charset="0"/>
              </a:rPr>
              <a:t>   </a:t>
            </a:r>
            <a:r>
              <a:rPr lang="en-US" sz="2400" dirty="0">
                <a:solidFill>
                  <a:srgbClr val="569CD6"/>
                </a:solidFill>
                <a:latin typeface="Consolas" panose="020B0609020204030204" pitchFamily="49" charset="0"/>
              </a:rPr>
              <a:t>var</a:t>
            </a:r>
            <a:r>
              <a:rPr lang="en-US" sz="2400" dirty="0">
                <a:solidFill>
                  <a:srgbClr val="D4D4D4"/>
                </a:solidFill>
                <a:latin typeface="Consolas" panose="020B0609020204030204" pitchFamily="49" charset="0"/>
              </a:rPr>
              <a:t> </a:t>
            </a:r>
            <a:r>
              <a:rPr lang="en-US" sz="2400" dirty="0">
                <a:solidFill>
                  <a:srgbClr val="9CDCFE"/>
                </a:solidFill>
                <a:latin typeface="Consolas" panose="020B0609020204030204" pitchFamily="49" charset="0"/>
              </a:rPr>
              <a:t>month</a:t>
            </a:r>
            <a:r>
              <a:rPr lang="en-US" sz="2400" dirty="0">
                <a:solidFill>
                  <a:srgbClr val="D4D4D4"/>
                </a:solidFill>
                <a:latin typeface="Consolas" panose="020B0609020204030204" pitchFamily="49" charset="0"/>
              </a:rPr>
              <a:t>=</a:t>
            </a:r>
            <a:r>
              <a:rPr lang="en-US" sz="2400" dirty="0">
                <a:solidFill>
                  <a:srgbClr val="9CDCFE"/>
                </a:solidFill>
                <a:latin typeface="Consolas" panose="020B0609020204030204" pitchFamily="49" charset="0"/>
              </a:rPr>
              <a:t>today</a:t>
            </a:r>
            <a:r>
              <a:rPr lang="en-US" sz="2400" dirty="0">
                <a:solidFill>
                  <a:srgbClr val="D4D4D4"/>
                </a:solidFill>
                <a:latin typeface="Consolas" panose="020B0609020204030204" pitchFamily="49" charset="0"/>
              </a:rPr>
              <a:t>.</a:t>
            </a:r>
            <a:r>
              <a:rPr lang="en-US" sz="2400" dirty="0">
                <a:solidFill>
                  <a:srgbClr val="DCDCAA"/>
                </a:solidFill>
                <a:latin typeface="Consolas" panose="020B0609020204030204" pitchFamily="49" charset="0"/>
              </a:rPr>
              <a:t>getMonth</a:t>
            </a:r>
            <a:r>
              <a:rPr lang="en-US" sz="2400" dirty="0">
                <a:solidFill>
                  <a:srgbClr val="D4D4D4"/>
                </a:solidFill>
                <a:latin typeface="Consolas" panose="020B0609020204030204" pitchFamily="49" charset="0"/>
              </a:rPr>
              <a:t>();</a:t>
            </a:r>
          </a:p>
          <a:p>
            <a:r>
              <a:rPr lang="en-US" sz="2400" dirty="0">
                <a:solidFill>
                  <a:srgbClr val="D4D4D4"/>
                </a:solidFill>
                <a:latin typeface="Consolas" panose="020B0609020204030204" pitchFamily="49" charset="0"/>
              </a:rPr>
              <a:t>   </a:t>
            </a:r>
            <a:r>
              <a:rPr lang="en-US" sz="2400" dirty="0">
                <a:solidFill>
                  <a:srgbClr val="569CD6"/>
                </a:solidFill>
                <a:latin typeface="Consolas" panose="020B0609020204030204" pitchFamily="49" charset="0"/>
              </a:rPr>
              <a:t>var</a:t>
            </a:r>
            <a:r>
              <a:rPr lang="en-US" sz="2400" dirty="0">
                <a:solidFill>
                  <a:srgbClr val="D4D4D4"/>
                </a:solidFill>
                <a:latin typeface="Consolas" panose="020B0609020204030204" pitchFamily="49" charset="0"/>
              </a:rPr>
              <a:t> </a:t>
            </a:r>
            <a:r>
              <a:rPr lang="en-US" sz="2400" dirty="0">
                <a:solidFill>
                  <a:srgbClr val="9CDCFE"/>
                </a:solidFill>
                <a:latin typeface="Consolas" panose="020B0609020204030204" pitchFamily="49" charset="0"/>
              </a:rPr>
              <a:t>year</a:t>
            </a:r>
            <a:r>
              <a:rPr lang="en-US" sz="2400" dirty="0">
                <a:solidFill>
                  <a:srgbClr val="D4D4D4"/>
                </a:solidFill>
                <a:latin typeface="Consolas" panose="020B0609020204030204" pitchFamily="49" charset="0"/>
              </a:rPr>
              <a:t>=</a:t>
            </a:r>
            <a:r>
              <a:rPr lang="en-US" sz="2400" dirty="0">
                <a:solidFill>
                  <a:srgbClr val="9CDCFE"/>
                </a:solidFill>
                <a:latin typeface="Consolas" panose="020B0609020204030204" pitchFamily="49" charset="0"/>
              </a:rPr>
              <a:t>today</a:t>
            </a:r>
            <a:r>
              <a:rPr lang="en-US" sz="2400" dirty="0">
                <a:solidFill>
                  <a:srgbClr val="D4D4D4"/>
                </a:solidFill>
                <a:latin typeface="Consolas" panose="020B0609020204030204" pitchFamily="49" charset="0"/>
              </a:rPr>
              <a:t>.</a:t>
            </a:r>
            <a:r>
              <a:rPr lang="en-US" sz="2400" dirty="0">
                <a:solidFill>
                  <a:srgbClr val="DCDCAA"/>
                </a:solidFill>
                <a:latin typeface="Consolas" panose="020B0609020204030204" pitchFamily="49" charset="0"/>
              </a:rPr>
              <a:t>getFullYear</a:t>
            </a:r>
            <a:r>
              <a:rPr lang="en-US" sz="2400" dirty="0">
                <a:solidFill>
                  <a:srgbClr val="D4D4D4"/>
                </a:solidFill>
                <a:latin typeface="Consolas" panose="020B0609020204030204" pitchFamily="49" charset="0"/>
              </a:rPr>
              <a:t>();</a:t>
            </a:r>
          </a:p>
          <a:p>
            <a:r>
              <a:rPr lang="en-US" sz="2400" dirty="0">
                <a:solidFill>
                  <a:srgbClr val="D4D4D4"/>
                </a:solidFill>
                <a:latin typeface="Consolas" panose="020B0609020204030204" pitchFamily="49" charset="0"/>
              </a:rPr>
              <a:t>   </a:t>
            </a:r>
            <a:r>
              <a:rPr lang="en-US" sz="2400" dirty="0">
                <a:solidFill>
                  <a:srgbClr val="DCDCAA"/>
                </a:solidFill>
                <a:latin typeface="Consolas" panose="020B0609020204030204" pitchFamily="49" charset="0"/>
              </a:rPr>
              <a:t>alert</a:t>
            </a:r>
            <a:r>
              <a:rPr lang="en-US" sz="2400" dirty="0">
                <a:solidFill>
                  <a:srgbClr val="D4D4D4"/>
                </a:solidFill>
                <a:latin typeface="Consolas" panose="020B0609020204030204" pitchFamily="49" charset="0"/>
              </a:rPr>
              <a:t>(</a:t>
            </a:r>
            <a:r>
              <a:rPr lang="en-US" sz="2400" dirty="0">
                <a:solidFill>
                  <a:srgbClr val="9CDCFE"/>
                </a:solidFill>
                <a:latin typeface="Consolas" panose="020B0609020204030204" pitchFamily="49" charset="0"/>
              </a:rPr>
              <a:t>date</a:t>
            </a:r>
            <a:r>
              <a:rPr lang="en-US" sz="2400" dirty="0">
                <a:solidFill>
                  <a:srgbClr val="D4D4D4"/>
                </a:solidFill>
                <a:latin typeface="Consolas" panose="020B0609020204030204" pitchFamily="49" charset="0"/>
              </a:rPr>
              <a:t>+</a:t>
            </a:r>
            <a:r>
              <a:rPr lang="en-US" sz="2400" dirty="0">
                <a:solidFill>
                  <a:srgbClr val="CE9178"/>
                </a:solidFill>
                <a:latin typeface="Consolas" panose="020B0609020204030204" pitchFamily="49" charset="0"/>
              </a:rPr>
              <a:t>'/'</a:t>
            </a:r>
            <a:r>
              <a:rPr lang="en-US" sz="2400" dirty="0">
                <a:solidFill>
                  <a:srgbClr val="D4D4D4"/>
                </a:solidFill>
                <a:latin typeface="Consolas" panose="020B0609020204030204" pitchFamily="49" charset="0"/>
              </a:rPr>
              <a:t>+</a:t>
            </a:r>
            <a:r>
              <a:rPr lang="en-US" sz="2400" dirty="0">
                <a:solidFill>
                  <a:srgbClr val="9CDCFE"/>
                </a:solidFill>
                <a:latin typeface="Consolas" panose="020B0609020204030204" pitchFamily="49" charset="0"/>
              </a:rPr>
              <a:t>month</a:t>
            </a:r>
            <a:r>
              <a:rPr lang="en-US" sz="2400" dirty="0">
                <a:solidFill>
                  <a:srgbClr val="D4D4D4"/>
                </a:solidFill>
                <a:latin typeface="Consolas" panose="020B0609020204030204" pitchFamily="49" charset="0"/>
              </a:rPr>
              <a:t>+</a:t>
            </a:r>
            <a:r>
              <a:rPr lang="en-US" sz="2400" dirty="0">
                <a:solidFill>
                  <a:srgbClr val="CE9178"/>
                </a:solidFill>
                <a:latin typeface="Consolas" panose="020B0609020204030204" pitchFamily="49" charset="0"/>
              </a:rPr>
              <a:t>'/'</a:t>
            </a:r>
            <a:r>
              <a:rPr lang="en-US" sz="2400" dirty="0">
                <a:solidFill>
                  <a:srgbClr val="D4D4D4"/>
                </a:solidFill>
                <a:latin typeface="Consolas" panose="020B0609020204030204" pitchFamily="49" charset="0"/>
              </a:rPr>
              <a:t>+</a:t>
            </a:r>
            <a:r>
              <a:rPr lang="en-US" sz="2400" dirty="0">
                <a:solidFill>
                  <a:srgbClr val="9CDCFE"/>
                </a:solidFill>
                <a:latin typeface="Consolas" panose="020B0609020204030204" pitchFamily="49" charset="0"/>
              </a:rPr>
              <a:t>year</a:t>
            </a:r>
            <a:r>
              <a:rPr lang="en-US" sz="2400" dirty="0">
                <a:solidFill>
                  <a:srgbClr val="D4D4D4"/>
                </a:solidFill>
                <a:latin typeface="Consolas" panose="020B0609020204030204" pitchFamily="49" charset="0"/>
              </a:rPr>
              <a:t>);</a:t>
            </a:r>
            <a:endParaRPr lang="en-US" sz="2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2736375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DF203-0435-4F69-B720-0F79997A38D2}"/>
              </a:ext>
            </a:extLst>
          </p:cNvPr>
          <p:cNvSpPr>
            <a:spLocks noGrp="1"/>
          </p:cNvSpPr>
          <p:nvPr>
            <p:ph type="title"/>
          </p:nvPr>
        </p:nvSpPr>
        <p:spPr/>
        <p:txBody>
          <a:bodyPr/>
          <a:lstStyle/>
          <a:p>
            <a:pPr algn="l"/>
            <a:r>
              <a:rPr lang="en-US" b="1" dirty="0"/>
              <a:t>String object</a:t>
            </a:r>
          </a:p>
        </p:txBody>
      </p:sp>
      <p:sp>
        <p:nvSpPr>
          <p:cNvPr id="3" name="Content Placeholder 2">
            <a:extLst>
              <a:ext uri="{FF2B5EF4-FFF2-40B4-BE49-F238E27FC236}">
                <a16:creationId xmlns:a16="http://schemas.microsoft.com/office/drawing/2014/main" id="{6E66A48E-2AEA-488A-AD9E-AD97882F9A50}"/>
              </a:ext>
            </a:extLst>
          </p:cNvPr>
          <p:cNvSpPr>
            <a:spLocks noGrp="1"/>
          </p:cNvSpPr>
          <p:nvPr>
            <p:ph sz="quarter" idx="13"/>
          </p:nvPr>
        </p:nvSpPr>
        <p:spPr/>
        <p:txBody>
          <a:bodyPr/>
          <a:lstStyle/>
          <a:p>
            <a:r>
              <a:rPr lang="en-US" cap="none" dirty="0"/>
              <a:t>Strings in JavaScript are a set of characters that are surrounded by single or double quotes. These characters can include alphabets, numbers, spaces, and symbols: %, @, &amp;, and so on.</a:t>
            </a:r>
          </a:p>
          <a:p>
            <a:r>
              <a:rPr lang="en-US" cap="none" dirty="0"/>
              <a:t>The built-in String object allows you to perform different text operations on them. Some of the examples of these operations include: searching for a specific character occurrence, retrieving a substring, merging two set of characters, and so on. </a:t>
            </a:r>
          </a:p>
          <a:p>
            <a:r>
              <a:rPr lang="en-US" cap="none" dirty="0"/>
              <a:t>The String object is instantiated with the new keyword, which invokes the predefined constructor function of the String object. </a:t>
            </a:r>
          </a:p>
        </p:txBody>
      </p:sp>
    </p:spTree>
    <p:extLst>
      <p:ext uri="{BB962C8B-B14F-4D97-AF65-F5344CB8AC3E}">
        <p14:creationId xmlns:p14="http://schemas.microsoft.com/office/powerpoint/2010/main" val="8701186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DF58336-A2BF-414C-A6F2-3FE3486D94E6}"/>
              </a:ext>
            </a:extLst>
          </p:cNvPr>
          <p:cNvPicPr>
            <a:picLocks noChangeAspect="1"/>
          </p:cNvPicPr>
          <p:nvPr/>
        </p:nvPicPr>
        <p:blipFill rotWithShape="1">
          <a:blip r:embed="rId2"/>
          <a:srcRect l="24891" t="24167" r="32836" b="24564"/>
          <a:stretch/>
        </p:blipFill>
        <p:spPr>
          <a:xfrm>
            <a:off x="2115403" y="620966"/>
            <a:ext cx="7246961" cy="3672738"/>
          </a:xfrm>
          <a:prstGeom prst="rect">
            <a:avLst/>
          </a:prstGeom>
        </p:spPr>
      </p:pic>
      <p:sp>
        <p:nvSpPr>
          <p:cNvPr id="5" name="Rectangle 4">
            <a:extLst>
              <a:ext uri="{FF2B5EF4-FFF2-40B4-BE49-F238E27FC236}">
                <a16:creationId xmlns:a16="http://schemas.microsoft.com/office/drawing/2014/main" id="{7A9DB8E7-643A-429E-A1D6-2B45C2D48866}"/>
              </a:ext>
            </a:extLst>
          </p:cNvPr>
          <p:cNvSpPr/>
          <p:nvPr/>
        </p:nvSpPr>
        <p:spPr>
          <a:xfrm>
            <a:off x="669234" y="4796869"/>
            <a:ext cx="10402957" cy="1292662"/>
          </a:xfrm>
          <a:prstGeom prst="rect">
            <a:avLst/>
          </a:prstGeom>
        </p:spPr>
        <p:txBody>
          <a:bodyPr wrap="square">
            <a:spAutoFit/>
          </a:bodyPr>
          <a:lstStyle/>
          <a:p>
            <a:r>
              <a:rPr lang="en-US" sz="2400" b="1" dirty="0">
                <a:solidFill>
                  <a:srgbClr val="D4D4D4"/>
                </a:solidFill>
                <a:effectLst>
                  <a:outerShdw blurRad="38100" dist="38100" dir="2700000" algn="tl">
                    <a:srgbClr val="000000">
                      <a:alpha val="43137"/>
                    </a:srgbClr>
                  </a:outerShdw>
                </a:effectLst>
                <a:latin typeface="Consolas" panose="020B0609020204030204" pitchFamily="49" charset="0"/>
              </a:rPr>
              <a:t>EXAMPLE</a:t>
            </a:r>
          </a:p>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full_name</a:t>
            </a:r>
            <a:r>
              <a:rPr lang="en-US" dirty="0">
                <a:solidFill>
                  <a:srgbClr val="D4D4D4"/>
                </a:solidFill>
                <a:latin typeface="Consolas" panose="020B0609020204030204" pitchFamily="49" charset="0"/>
              </a:rPr>
              <a:t>=</a:t>
            </a:r>
            <a:r>
              <a:rPr lang="en-US" dirty="0">
                <a:solidFill>
                  <a:srgbClr val="569CD6"/>
                </a:solidFill>
                <a:latin typeface="Consolas" panose="020B0609020204030204" pitchFamily="49" charset="0"/>
              </a:rPr>
              <a:t>new</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String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'David James Taylor'</a:t>
            </a:r>
            <a:r>
              <a:rPr lang="en-US" dirty="0">
                <a:solidFill>
                  <a:srgbClr val="D4D4D4"/>
                </a:solidFill>
                <a:latin typeface="Consolas" panose="020B0609020204030204" pitchFamily="49" charset="0"/>
              </a:rPr>
              <a:t>);</a:t>
            </a:r>
          </a:p>
          <a:p>
            <a:r>
              <a:rPr lang="en-US" dirty="0">
                <a:solidFill>
                  <a:srgbClr val="9CDCFE"/>
                </a:solidFill>
                <a:latin typeface="Consolas" panose="020B0609020204030204" pitchFamily="49" charset="0"/>
              </a:rPr>
              <a:t>document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write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'Number of Characters are: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full_name</a:t>
            </a:r>
            <a:r>
              <a:rPr lang="en-US" dirty="0">
                <a:solidFill>
                  <a:srgbClr val="D4D4D4"/>
                </a:solidFill>
                <a:latin typeface="Consolas" panose="020B0609020204030204" pitchFamily="49" charset="0"/>
              </a:rPr>
              <a:t>.</a:t>
            </a:r>
            <a:r>
              <a:rPr lang="en-US" dirty="0">
                <a:solidFill>
                  <a:srgbClr val="4FC1FF"/>
                </a:solidFill>
                <a:latin typeface="Consolas" panose="020B0609020204030204" pitchFamily="49" charset="0"/>
              </a:rPr>
              <a:t>length</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'&lt;BR/&gt;'</a:t>
            </a:r>
            <a:r>
              <a:rPr lang="en-US" dirty="0">
                <a:solidFill>
                  <a:srgbClr val="D4D4D4"/>
                </a:solidFill>
                <a:latin typeface="Consolas" panose="020B0609020204030204" pitchFamily="49" charset="0"/>
              </a:rPr>
              <a:t>);</a:t>
            </a:r>
          </a:p>
          <a:p>
            <a:r>
              <a:rPr lang="en-US" dirty="0">
                <a:solidFill>
                  <a:srgbClr val="9CDCFE"/>
                </a:solidFill>
                <a:latin typeface="Consolas" panose="020B0609020204030204" pitchFamily="49" charset="0"/>
              </a:rPr>
              <a:t>document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write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"Character at Position 6 is: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full_name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charAt</a:t>
            </a:r>
            <a:r>
              <a:rPr lang="en-US" dirty="0">
                <a:solidFill>
                  <a:srgbClr val="D4D4D4"/>
                </a:solidFill>
                <a:latin typeface="Consolas" panose="020B0609020204030204" pitchFamily="49" charset="0"/>
              </a:rPr>
              <a:t>(</a:t>
            </a:r>
            <a:r>
              <a:rPr lang="en-US" dirty="0">
                <a:solidFill>
                  <a:srgbClr val="B5CEA8"/>
                </a:solidFill>
                <a:latin typeface="Consolas" panose="020B0609020204030204" pitchFamily="49" charset="0"/>
              </a:rPr>
              <a:t>6</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'&lt;BR/&gt;'</a:t>
            </a:r>
            <a:r>
              <a:rPr lang="en-US" dirty="0">
                <a:solidFill>
                  <a:srgbClr val="D4D4D4"/>
                </a:solidFill>
                <a:latin typeface="Consolas" panose="020B0609020204030204" pitchFamily="49" charset="0"/>
              </a:rPr>
              <a:t>); </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8734656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D6FE2-A4E9-4947-A7BF-8D33C676556F}"/>
              </a:ext>
            </a:extLst>
          </p:cNvPr>
          <p:cNvSpPr>
            <a:spLocks noGrp="1"/>
          </p:cNvSpPr>
          <p:nvPr>
            <p:ph type="title"/>
          </p:nvPr>
        </p:nvSpPr>
        <p:spPr/>
        <p:txBody>
          <a:bodyPr/>
          <a:lstStyle/>
          <a:p>
            <a:pPr algn="l"/>
            <a:r>
              <a:rPr lang="en-US" b="1" dirty="0"/>
              <a:t>with Statement</a:t>
            </a:r>
          </a:p>
        </p:txBody>
      </p:sp>
      <p:sp>
        <p:nvSpPr>
          <p:cNvPr id="3" name="Content Placeholder 2">
            <a:extLst>
              <a:ext uri="{FF2B5EF4-FFF2-40B4-BE49-F238E27FC236}">
                <a16:creationId xmlns:a16="http://schemas.microsoft.com/office/drawing/2014/main" id="{F2EA156C-3ED5-46FC-B3B6-E8A8C2C44113}"/>
              </a:ext>
            </a:extLst>
          </p:cNvPr>
          <p:cNvSpPr>
            <a:spLocks noGrp="1"/>
          </p:cNvSpPr>
          <p:nvPr>
            <p:ph sz="quarter" idx="13"/>
          </p:nvPr>
        </p:nvSpPr>
        <p:spPr/>
        <p:txBody>
          <a:bodyPr/>
          <a:lstStyle/>
          <a:p>
            <a:r>
              <a:rPr lang="en-US" cap="none" dirty="0"/>
              <a:t>The with statement allows to remove the object reference for each JavaScript statement. This is done by referring to the common object only once for a set of statements.</a:t>
            </a:r>
          </a:p>
          <a:p>
            <a:r>
              <a:rPr lang="en-US" cap="none" dirty="0"/>
              <a:t>The with statement starts with the with keyword followed by the open and close brackets, which holds the statements that refer to a common object. </a:t>
            </a:r>
          </a:p>
          <a:p>
            <a:r>
              <a:rPr lang="en-US" cap="none" dirty="0"/>
              <a:t> This increases the readability of the code and also reduces time required in writing each object reference in every related statement.</a:t>
            </a:r>
          </a:p>
        </p:txBody>
      </p:sp>
    </p:spTree>
    <p:extLst>
      <p:ext uri="{BB962C8B-B14F-4D97-AF65-F5344CB8AC3E}">
        <p14:creationId xmlns:p14="http://schemas.microsoft.com/office/powerpoint/2010/main" val="25048841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2FFC1-D179-4701-8D05-29F2890CC937}"/>
              </a:ext>
            </a:extLst>
          </p:cNvPr>
          <p:cNvSpPr>
            <a:spLocks noGrp="1"/>
          </p:cNvSpPr>
          <p:nvPr>
            <p:ph type="title"/>
          </p:nvPr>
        </p:nvSpPr>
        <p:spPr/>
        <p:txBody>
          <a:bodyPr/>
          <a:lstStyle/>
          <a:p>
            <a:pPr algn="l"/>
            <a:r>
              <a:rPr lang="en-US" b="1" dirty="0"/>
              <a:t>syntax</a:t>
            </a:r>
          </a:p>
        </p:txBody>
      </p:sp>
      <p:sp>
        <p:nvSpPr>
          <p:cNvPr id="3" name="Content Placeholder 2">
            <a:extLst>
              <a:ext uri="{FF2B5EF4-FFF2-40B4-BE49-F238E27FC236}">
                <a16:creationId xmlns:a16="http://schemas.microsoft.com/office/drawing/2014/main" id="{F91FBB0F-D88F-4F8C-A7AE-965B1CA53C0B}"/>
              </a:ext>
            </a:extLst>
          </p:cNvPr>
          <p:cNvSpPr>
            <a:spLocks noGrp="1"/>
          </p:cNvSpPr>
          <p:nvPr>
            <p:ph sz="quarter" idx="13"/>
          </p:nvPr>
        </p:nvSpPr>
        <p:spPr>
          <a:xfrm>
            <a:off x="913775" y="3122466"/>
            <a:ext cx="10363826" cy="1396525"/>
          </a:xfrm>
        </p:spPr>
        <p:txBody>
          <a:bodyPr>
            <a:normAutofit lnSpcReduction="10000"/>
          </a:bodyPr>
          <a:lstStyle/>
          <a:p>
            <a:pPr marL="0" indent="0">
              <a:buNone/>
            </a:pPr>
            <a:r>
              <a:rPr lang="en-US" cap="none" dirty="0">
                <a:solidFill>
                  <a:schemeClr val="accent1">
                    <a:lumMod val="60000"/>
                    <a:lumOff val="40000"/>
                  </a:schemeClr>
                </a:solidFill>
              </a:rPr>
              <a:t>with(object_name) {    //statements }</a:t>
            </a:r>
          </a:p>
          <a:p>
            <a:pPr marL="0" indent="0">
              <a:buNone/>
            </a:pPr>
            <a:r>
              <a:rPr lang="en-US" cap="none" dirty="0">
                <a:solidFill>
                  <a:schemeClr val="accent1">
                    <a:lumMod val="60000"/>
                    <a:lumOff val="40000"/>
                  </a:schemeClr>
                </a:solidFill>
              </a:rPr>
              <a:t> Where,</a:t>
            </a:r>
          </a:p>
          <a:p>
            <a:pPr marL="0" indent="0">
              <a:buNone/>
            </a:pPr>
            <a:r>
              <a:rPr lang="en-US" cap="none" dirty="0">
                <a:solidFill>
                  <a:schemeClr val="accent1">
                    <a:lumMod val="60000"/>
                    <a:lumOff val="40000"/>
                  </a:schemeClr>
                </a:solidFill>
              </a:rPr>
              <a:t> Object_name: is the name of a common object for the set of statements</a:t>
            </a:r>
          </a:p>
          <a:p>
            <a:endParaRPr lang="en-US" dirty="0"/>
          </a:p>
        </p:txBody>
      </p:sp>
    </p:spTree>
    <p:extLst>
      <p:ext uri="{BB962C8B-B14F-4D97-AF65-F5344CB8AC3E}">
        <p14:creationId xmlns:p14="http://schemas.microsoft.com/office/powerpoint/2010/main" val="6752522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31DE0E-AEF8-4B2D-9285-898BC8B111EC}"/>
              </a:ext>
            </a:extLst>
          </p:cNvPr>
          <p:cNvSpPr>
            <a:spLocks noGrp="1"/>
          </p:cNvSpPr>
          <p:nvPr>
            <p:ph type="title"/>
          </p:nvPr>
        </p:nvSpPr>
        <p:spPr>
          <a:xfrm>
            <a:off x="913774" y="379977"/>
            <a:ext cx="10364451" cy="1596177"/>
          </a:xfrm>
        </p:spPr>
        <p:txBody>
          <a:bodyPr/>
          <a:lstStyle/>
          <a:p>
            <a:pPr algn="l"/>
            <a:r>
              <a:rPr lang="en-US" b="1" dirty="0"/>
              <a:t>Example</a:t>
            </a:r>
          </a:p>
        </p:txBody>
      </p:sp>
      <p:sp>
        <p:nvSpPr>
          <p:cNvPr id="5" name="Rectangle 4">
            <a:extLst>
              <a:ext uri="{FF2B5EF4-FFF2-40B4-BE49-F238E27FC236}">
                <a16:creationId xmlns:a16="http://schemas.microsoft.com/office/drawing/2014/main" id="{3ABF2FBF-6622-4542-9C44-03353A20BDAA}"/>
              </a:ext>
            </a:extLst>
          </p:cNvPr>
          <p:cNvSpPr/>
          <p:nvPr/>
        </p:nvSpPr>
        <p:spPr>
          <a:xfrm>
            <a:off x="913774" y="2296524"/>
            <a:ext cx="8428382" cy="2585323"/>
          </a:xfrm>
          <a:prstGeom prst="rect">
            <a:avLst/>
          </a:prstGeom>
        </p:spPr>
        <p:txBody>
          <a:bodyPr wrap="square">
            <a:spAutoFit/>
          </a:bodyPr>
          <a:lstStyle/>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569CD6"/>
                </a:solidFill>
                <a:latin typeface="Consolas" panose="020B0609020204030204" pitchFamily="49" charset="0"/>
              </a:rPr>
              <a:t>new</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Object</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firstName</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"Ayman"</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lastName</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"Naeem"</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C586C0"/>
                </a:solidFill>
                <a:latin typeface="Consolas" panose="020B0609020204030204" pitchFamily="49" charset="0"/>
              </a:rPr>
              <a:t>with</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p>
          <a:p>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document</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write</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firstName</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p>
          <a:p>
            <a:br>
              <a:rPr lang="en-US" dirty="0">
                <a:solidFill>
                  <a:srgbClr val="D4D4D4"/>
                </a:solidFill>
                <a:latin typeface="Consolas" panose="020B0609020204030204" pitchFamily="49" charset="0"/>
              </a:rPr>
            </a:b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166218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13A57-F685-42B5-A753-CC11A74D11CF}"/>
              </a:ext>
            </a:extLst>
          </p:cNvPr>
          <p:cNvSpPr>
            <a:spLocks noGrp="1"/>
          </p:cNvSpPr>
          <p:nvPr>
            <p:ph type="title"/>
          </p:nvPr>
        </p:nvSpPr>
        <p:spPr/>
        <p:txBody>
          <a:bodyPr/>
          <a:lstStyle/>
          <a:p>
            <a:pPr algn="l"/>
            <a:r>
              <a:rPr lang="en-US" b="1" dirty="0">
                <a:effectLst>
                  <a:outerShdw blurRad="38100" dist="38100" dir="2700000" algn="tl">
                    <a:srgbClr val="000000">
                      <a:alpha val="43137"/>
                    </a:srgbClr>
                  </a:outerShdw>
                </a:effectLst>
              </a:rPr>
              <a:t>Cont…</a:t>
            </a:r>
          </a:p>
        </p:txBody>
      </p:sp>
      <p:pic>
        <p:nvPicPr>
          <p:cNvPr id="7" name="Picture 6">
            <a:extLst>
              <a:ext uri="{FF2B5EF4-FFF2-40B4-BE49-F238E27FC236}">
                <a16:creationId xmlns:a16="http://schemas.microsoft.com/office/drawing/2014/main" id="{A7A5A83E-43E8-4ECB-945C-8BBA49524AC7}"/>
              </a:ext>
            </a:extLst>
          </p:cNvPr>
          <p:cNvPicPr>
            <a:picLocks noChangeAspect="1"/>
          </p:cNvPicPr>
          <p:nvPr/>
        </p:nvPicPr>
        <p:blipFill>
          <a:blip r:embed="rId2"/>
          <a:stretch>
            <a:fillRect/>
          </a:stretch>
        </p:blipFill>
        <p:spPr>
          <a:xfrm>
            <a:off x="1166192" y="2214694"/>
            <a:ext cx="4929808" cy="2854187"/>
          </a:xfrm>
          <a:prstGeom prst="rect">
            <a:avLst/>
          </a:prstGeom>
          <a:ln>
            <a:solidFill>
              <a:schemeClr val="tx1"/>
            </a:solidFill>
          </a:ln>
        </p:spPr>
      </p:pic>
      <p:pic>
        <p:nvPicPr>
          <p:cNvPr id="9" name="Picture 8">
            <a:extLst>
              <a:ext uri="{FF2B5EF4-FFF2-40B4-BE49-F238E27FC236}">
                <a16:creationId xmlns:a16="http://schemas.microsoft.com/office/drawing/2014/main" id="{0330A05E-2229-4696-8086-45F64A962E5A}"/>
              </a:ext>
            </a:extLst>
          </p:cNvPr>
          <p:cNvPicPr>
            <a:picLocks noChangeAspect="1"/>
          </p:cNvPicPr>
          <p:nvPr/>
        </p:nvPicPr>
        <p:blipFill>
          <a:blip r:embed="rId3"/>
          <a:stretch>
            <a:fillRect/>
          </a:stretch>
        </p:blipFill>
        <p:spPr>
          <a:xfrm>
            <a:off x="6257623" y="2188824"/>
            <a:ext cx="4768185" cy="2854186"/>
          </a:xfrm>
          <a:prstGeom prst="rect">
            <a:avLst/>
          </a:prstGeom>
          <a:ln>
            <a:solidFill>
              <a:schemeClr val="tx1"/>
            </a:solidFill>
          </a:ln>
        </p:spPr>
      </p:pic>
    </p:spTree>
    <p:extLst>
      <p:ext uri="{BB962C8B-B14F-4D97-AF65-F5344CB8AC3E}">
        <p14:creationId xmlns:p14="http://schemas.microsoft.com/office/powerpoint/2010/main" val="1028782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F0444DC-6ECA-4674-A984-EE0A5BAEA2F1}"/>
              </a:ext>
            </a:extLst>
          </p:cNvPr>
          <p:cNvSpPr>
            <a:spLocks noGrp="1"/>
          </p:cNvSpPr>
          <p:nvPr>
            <p:ph type="title"/>
          </p:nvPr>
        </p:nvSpPr>
        <p:spPr>
          <a:xfrm>
            <a:off x="913775" y="618518"/>
            <a:ext cx="10364451" cy="852474"/>
          </a:xfrm>
        </p:spPr>
        <p:txBody>
          <a:bodyPr/>
          <a:lstStyle/>
          <a:p>
            <a:pPr algn="l"/>
            <a:r>
              <a:rPr lang="en-US" b="1" dirty="0">
                <a:effectLst>
                  <a:outerShdw blurRad="38100" dist="38100" dir="2700000" algn="tl">
                    <a:srgbClr val="000000">
                      <a:alpha val="43137"/>
                    </a:srgbClr>
                  </a:outerShdw>
                </a:effectLst>
              </a:rPr>
              <a:t>Cont…</a:t>
            </a:r>
          </a:p>
        </p:txBody>
      </p:sp>
      <p:sp>
        <p:nvSpPr>
          <p:cNvPr id="4" name="Content Placeholder 3">
            <a:extLst>
              <a:ext uri="{FF2B5EF4-FFF2-40B4-BE49-F238E27FC236}">
                <a16:creationId xmlns:a16="http://schemas.microsoft.com/office/drawing/2014/main" id="{851284F8-6BE5-407F-B5FC-3083BA0F02B9}"/>
              </a:ext>
            </a:extLst>
          </p:cNvPr>
          <p:cNvSpPr>
            <a:spLocks noGrp="1"/>
          </p:cNvSpPr>
          <p:nvPr>
            <p:ph sz="quarter" idx="13"/>
          </p:nvPr>
        </p:nvSpPr>
        <p:spPr>
          <a:xfrm>
            <a:off x="913774" y="1669774"/>
            <a:ext cx="10363826" cy="4121425"/>
          </a:xfrm>
        </p:spPr>
        <p:txBody>
          <a:bodyPr/>
          <a:lstStyle/>
          <a:p>
            <a:r>
              <a:rPr lang="en-US" cap="none" dirty="0"/>
              <a:t>JavaScript provides built-in objects and allows creating user-defined objects. the description of the object is as follows: </a:t>
            </a:r>
          </a:p>
          <a:p>
            <a:r>
              <a:rPr lang="en-US" sz="2800" b="1" cap="none" dirty="0"/>
              <a:t>Built-in Objects </a:t>
            </a:r>
            <a:r>
              <a:rPr lang="en-US" cap="none" dirty="0"/>
              <a:t>- Are pre-defined objects which are already defined. Their properties and methods need to be called to fulfill a task. An example of a pre-defined object is the </a:t>
            </a:r>
            <a:r>
              <a:rPr lang="en-US" b="1" cap="none" dirty="0">
                <a:solidFill>
                  <a:schemeClr val="tx2">
                    <a:lumMod val="60000"/>
                    <a:lumOff val="40000"/>
                  </a:schemeClr>
                </a:solidFill>
              </a:rPr>
              <a:t>Array</a:t>
            </a:r>
            <a:r>
              <a:rPr lang="en-US" cap="none" dirty="0"/>
              <a:t> object. </a:t>
            </a:r>
          </a:p>
          <a:p>
            <a:r>
              <a:rPr lang="en-US" sz="2800" b="1" cap="none" dirty="0"/>
              <a:t>Custom Objects </a:t>
            </a:r>
            <a:r>
              <a:rPr lang="en-US" cap="none" dirty="0"/>
              <a:t>- Are user-defined objects, which the developer explicitly creates in the script and defines their properties and methods. For example, to store the doctor details, such as name, age, hospital name, and so on, an object named doctor can be created.</a:t>
            </a:r>
          </a:p>
        </p:txBody>
      </p:sp>
    </p:spTree>
    <p:extLst>
      <p:ext uri="{BB962C8B-B14F-4D97-AF65-F5344CB8AC3E}">
        <p14:creationId xmlns:p14="http://schemas.microsoft.com/office/powerpoint/2010/main" val="2356531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65F21-C6E3-4E51-AE82-CDFAD4DEC0D0}"/>
              </a:ext>
            </a:extLst>
          </p:cNvPr>
          <p:cNvSpPr>
            <a:spLocks noGrp="1"/>
          </p:cNvSpPr>
          <p:nvPr>
            <p:ph type="title"/>
          </p:nvPr>
        </p:nvSpPr>
        <p:spPr>
          <a:xfrm>
            <a:off x="913775" y="618518"/>
            <a:ext cx="10364451" cy="1316300"/>
          </a:xfrm>
        </p:spPr>
        <p:txBody>
          <a:bodyPr/>
          <a:lstStyle/>
          <a:p>
            <a:pPr algn="l"/>
            <a:r>
              <a:rPr lang="en-US" b="1" dirty="0">
                <a:effectLst>
                  <a:outerShdw blurRad="38100" dist="38100" dir="2700000" algn="tl">
                    <a:srgbClr val="000000">
                      <a:alpha val="43137"/>
                    </a:srgbClr>
                  </a:outerShdw>
                </a:effectLst>
              </a:rPr>
              <a:t> Methods to creating custom objects</a:t>
            </a:r>
          </a:p>
        </p:txBody>
      </p:sp>
      <p:sp>
        <p:nvSpPr>
          <p:cNvPr id="4" name="Rectangle 3">
            <a:extLst>
              <a:ext uri="{FF2B5EF4-FFF2-40B4-BE49-F238E27FC236}">
                <a16:creationId xmlns:a16="http://schemas.microsoft.com/office/drawing/2014/main" id="{80A41DD2-2A5D-4E61-ADBE-19FA98734BC7}"/>
              </a:ext>
            </a:extLst>
          </p:cNvPr>
          <p:cNvSpPr/>
          <p:nvPr/>
        </p:nvSpPr>
        <p:spPr>
          <a:xfrm>
            <a:off x="1019792" y="1934818"/>
            <a:ext cx="8800069" cy="954107"/>
          </a:xfrm>
          <a:prstGeom prst="rect">
            <a:avLst/>
          </a:prstGeom>
        </p:spPr>
        <p:txBody>
          <a:bodyPr wrap="square">
            <a:spAutoFit/>
          </a:bodyPr>
          <a:lstStyle/>
          <a:p>
            <a:r>
              <a:rPr lang="en-US" sz="2800" b="1" dirty="0"/>
              <a:t>1.Using Literal Method</a:t>
            </a:r>
          </a:p>
          <a:p>
            <a:endParaRPr lang="en-US" sz="2800" b="1" dirty="0"/>
          </a:p>
        </p:txBody>
      </p:sp>
      <p:sp>
        <p:nvSpPr>
          <p:cNvPr id="5" name="Rectangle 4">
            <a:extLst>
              <a:ext uri="{FF2B5EF4-FFF2-40B4-BE49-F238E27FC236}">
                <a16:creationId xmlns:a16="http://schemas.microsoft.com/office/drawing/2014/main" id="{0DA3370E-9C1F-4CC4-BCCA-155E36198F02}"/>
              </a:ext>
            </a:extLst>
          </p:cNvPr>
          <p:cNvSpPr/>
          <p:nvPr/>
        </p:nvSpPr>
        <p:spPr>
          <a:xfrm>
            <a:off x="1019791" y="2888925"/>
            <a:ext cx="7620625" cy="2308324"/>
          </a:xfrm>
          <a:prstGeom prst="rect">
            <a:avLst/>
          </a:prstGeom>
        </p:spPr>
        <p:txBody>
          <a:bodyPr wrap="square">
            <a:spAutoFit/>
          </a:bodyPr>
          <a:lstStyle/>
          <a:p>
            <a:r>
              <a:rPr lang="en-US" sz="2400" dirty="0">
                <a:solidFill>
                  <a:srgbClr val="569CD6"/>
                </a:solidFill>
                <a:latin typeface="Consolas" panose="020B0609020204030204" pitchFamily="49" charset="0"/>
              </a:rPr>
              <a:t>var</a:t>
            </a:r>
            <a:r>
              <a:rPr lang="en-US" sz="2400" dirty="0">
                <a:solidFill>
                  <a:srgbClr val="D4D4D4"/>
                </a:solidFill>
                <a:latin typeface="Consolas" panose="020B0609020204030204" pitchFamily="49" charset="0"/>
              </a:rPr>
              <a:t> </a:t>
            </a:r>
            <a:r>
              <a:rPr lang="en-US" sz="2400" dirty="0">
                <a:solidFill>
                  <a:srgbClr val="9CDCFE"/>
                </a:solidFill>
                <a:latin typeface="Consolas" panose="020B0609020204030204" pitchFamily="49" charset="0"/>
              </a:rPr>
              <a:t>person</a:t>
            </a:r>
            <a:r>
              <a:rPr lang="en-US" sz="2400" dirty="0">
                <a:solidFill>
                  <a:srgbClr val="D4D4D4"/>
                </a:solidFill>
                <a:latin typeface="Consolas" panose="020B0609020204030204" pitchFamily="49" charset="0"/>
              </a:rPr>
              <a:t>={</a:t>
            </a:r>
          </a:p>
          <a:p>
            <a:r>
              <a:rPr lang="en-US" sz="2400" dirty="0">
                <a:solidFill>
                  <a:srgbClr val="D4D4D4"/>
                </a:solidFill>
                <a:latin typeface="Consolas" panose="020B0609020204030204" pitchFamily="49" charset="0"/>
              </a:rPr>
              <a:t>  </a:t>
            </a:r>
            <a:r>
              <a:rPr lang="en-US" sz="2400" dirty="0">
                <a:solidFill>
                  <a:srgbClr val="9CDCFE"/>
                </a:solidFill>
                <a:latin typeface="Consolas" panose="020B0609020204030204" pitchFamily="49" charset="0"/>
              </a:rPr>
              <a:t>firstname:</a:t>
            </a:r>
            <a:r>
              <a:rPr lang="en-US" sz="2400" dirty="0">
                <a:solidFill>
                  <a:srgbClr val="CE9178"/>
                </a:solidFill>
                <a:latin typeface="Consolas" panose="020B0609020204030204" pitchFamily="49" charset="0"/>
              </a:rPr>
              <a:t>"</a:t>
            </a:r>
            <a:r>
              <a:rPr lang="en-US" sz="2400" dirty="0" err="1">
                <a:solidFill>
                  <a:srgbClr val="CE9178"/>
                </a:solidFill>
                <a:latin typeface="Consolas" panose="020B0609020204030204" pitchFamily="49" charset="0"/>
              </a:rPr>
              <a:t>Haris</a:t>
            </a:r>
            <a:r>
              <a:rPr lang="en-US" sz="2400" dirty="0">
                <a:solidFill>
                  <a:srgbClr val="CE9178"/>
                </a:solidFill>
                <a:latin typeface="Consolas" panose="020B0609020204030204" pitchFamily="49" charset="0"/>
              </a:rPr>
              <a:t>"</a:t>
            </a:r>
            <a:r>
              <a:rPr lang="en-US" sz="2400" dirty="0">
                <a:solidFill>
                  <a:srgbClr val="D4D4D4"/>
                </a:solidFill>
                <a:latin typeface="Consolas" panose="020B0609020204030204" pitchFamily="49" charset="0"/>
              </a:rPr>
              <a:t>,</a:t>
            </a:r>
          </a:p>
          <a:p>
            <a:r>
              <a:rPr lang="en-US" sz="2400" dirty="0">
                <a:solidFill>
                  <a:srgbClr val="D4D4D4"/>
                </a:solidFill>
                <a:latin typeface="Consolas" panose="020B0609020204030204" pitchFamily="49" charset="0"/>
              </a:rPr>
              <a:t>  </a:t>
            </a:r>
            <a:r>
              <a:rPr lang="en-US" sz="2400" dirty="0">
                <a:solidFill>
                  <a:srgbClr val="9CDCFE"/>
                </a:solidFill>
                <a:latin typeface="Consolas" panose="020B0609020204030204" pitchFamily="49" charset="0"/>
              </a:rPr>
              <a:t>Lastname:</a:t>
            </a:r>
            <a:r>
              <a:rPr lang="en-US" sz="2400" dirty="0">
                <a:solidFill>
                  <a:srgbClr val="CE9178"/>
                </a:solidFill>
                <a:latin typeface="Consolas" panose="020B0609020204030204" pitchFamily="49" charset="0"/>
              </a:rPr>
              <a:t>"Rehman"</a:t>
            </a:r>
            <a:r>
              <a:rPr lang="en-US" sz="2400" dirty="0">
                <a:solidFill>
                  <a:srgbClr val="D4D4D4"/>
                </a:solidFill>
                <a:latin typeface="Consolas" panose="020B0609020204030204" pitchFamily="49" charset="0"/>
              </a:rPr>
              <a:t>,</a:t>
            </a:r>
          </a:p>
          <a:p>
            <a:r>
              <a:rPr lang="en-US" sz="2400" dirty="0">
                <a:solidFill>
                  <a:srgbClr val="D4D4D4"/>
                </a:solidFill>
                <a:latin typeface="Consolas" panose="020B0609020204030204" pitchFamily="49" charset="0"/>
              </a:rPr>
              <a:t>  </a:t>
            </a:r>
            <a:r>
              <a:rPr lang="en-US" sz="2400" dirty="0">
                <a:solidFill>
                  <a:srgbClr val="9CDCFE"/>
                </a:solidFill>
                <a:latin typeface="Consolas" panose="020B0609020204030204" pitchFamily="49" charset="0"/>
              </a:rPr>
              <a:t>age:</a:t>
            </a:r>
            <a:r>
              <a:rPr lang="en-US" sz="2400" dirty="0">
                <a:solidFill>
                  <a:srgbClr val="B5CEA8"/>
                </a:solidFill>
                <a:latin typeface="Consolas" panose="020B0609020204030204" pitchFamily="49" charset="0"/>
              </a:rPr>
              <a:t>20</a:t>
            </a:r>
            <a:endParaRPr lang="en-US" sz="2400" dirty="0">
              <a:solidFill>
                <a:srgbClr val="D4D4D4"/>
              </a:solidFill>
              <a:latin typeface="Consolas" panose="020B0609020204030204" pitchFamily="49" charset="0"/>
            </a:endParaRPr>
          </a:p>
          <a:p>
            <a:r>
              <a:rPr lang="en-US" sz="2400" dirty="0">
                <a:solidFill>
                  <a:srgbClr val="D4D4D4"/>
                </a:solidFill>
                <a:latin typeface="Consolas" panose="020B0609020204030204" pitchFamily="49" charset="0"/>
              </a:rPr>
              <a:t>}</a:t>
            </a:r>
          </a:p>
          <a:p>
            <a:r>
              <a:rPr lang="en-US" sz="2400" dirty="0">
                <a:solidFill>
                  <a:srgbClr val="9CDCFE"/>
                </a:solidFill>
                <a:latin typeface="Consolas" panose="020B0609020204030204" pitchFamily="49" charset="0"/>
              </a:rPr>
              <a:t>	person</a:t>
            </a:r>
            <a:r>
              <a:rPr lang="en-US" sz="2400" dirty="0">
                <a:solidFill>
                  <a:srgbClr val="D4D4D4"/>
                </a:solidFill>
                <a:latin typeface="Consolas" panose="020B0609020204030204" pitchFamily="49" charset="0"/>
              </a:rPr>
              <a:t>.</a:t>
            </a:r>
            <a:r>
              <a:rPr lang="en-US" sz="2400" dirty="0">
                <a:solidFill>
                  <a:srgbClr val="9CDCFE"/>
                </a:solidFill>
                <a:latin typeface="Consolas" panose="020B0609020204030204" pitchFamily="49" charset="0"/>
              </a:rPr>
              <a:t>firstname</a:t>
            </a:r>
            <a:r>
              <a:rPr lang="en-US" sz="2400" dirty="0">
                <a:solidFill>
                  <a:srgbClr val="D4D4D4"/>
                </a:solidFill>
                <a:latin typeface="Consolas" panose="020B0609020204030204" pitchFamily="49" charset="0"/>
              </a:rPr>
              <a:t>);</a:t>
            </a:r>
            <a:endParaRPr lang="en-US" sz="2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8519164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0A41DD2-2A5D-4E61-ADBE-19FA98734BC7}"/>
              </a:ext>
            </a:extLst>
          </p:cNvPr>
          <p:cNvSpPr/>
          <p:nvPr/>
        </p:nvSpPr>
        <p:spPr>
          <a:xfrm>
            <a:off x="1019791" y="1183697"/>
            <a:ext cx="8800069" cy="523220"/>
          </a:xfrm>
          <a:prstGeom prst="rect">
            <a:avLst/>
          </a:prstGeom>
        </p:spPr>
        <p:txBody>
          <a:bodyPr wrap="square">
            <a:spAutoFit/>
          </a:bodyPr>
          <a:lstStyle/>
          <a:p>
            <a:r>
              <a:rPr lang="en-US" sz="2800" b="1" dirty="0"/>
              <a:t>2.Using Direct Method</a:t>
            </a:r>
          </a:p>
        </p:txBody>
      </p:sp>
      <p:sp>
        <p:nvSpPr>
          <p:cNvPr id="3" name="Rectangle 2">
            <a:extLst>
              <a:ext uri="{FF2B5EF4-FFF2-40B4-BE49-F238E27FC236}">
                <a16:creationId xmlns:a16="http://schemas.microsoft.com/office/drawing/2014/main" id="{A94A3C66-1D3C-4424-A35C-D337C6287606}"/>
              </a:ext>
            </a:extLst>
          </p:cNvPr>
          <p:cNvSpPr/>
          <p:nvPr/>
        </p:nvSpPr>
        <p:spPr>
          <a:xfrm>
            <a:off x="1192695" y="4037353"/>
            <a:ext cx="9859618" cy="2492990"/>
          </a:xfrm>
          <a:prstGeom prst="rect">
            <a:avLst/>
          </a:prstGeom>
        </p:spPr>
        <p:txBody>
          <a:bodyPr wrap="square">
            <a:spAutoFit/>
          </a:bodyPr>
          <a:lstStyle/>
          <a:p>
            <a:r>
              <a:rPr lang="en-US" sz="2000" b="1" dirty="0">
                <a:latin typeface="Consolas" panose="020B0609020204030204" pitchFamily="49" charset="0"/>
              </a:rPr>
              <a:t>Example</a:t>
            </a:r>
          </a:p>
          <a:p>
            <a:r>
              <a:rPr lang="en-US" sz="2000" dirty="0">
                <a:solidFill>
                  <a:srgbClr val="569CD6"/>
                </a:solidFill>
                <a:latin typeface="Consolas" panose="020B0609020204030204" pitchFamily="49" charset="0"/>
              </a:rPr>
              <a:t>var</a:t>
            </a:r>
            <a:r>
              <a:rPr lang="en-US" sz="2000" dirty="0">
                <a:solidFill>
                  <a:srgbClr val="D4D4D4"/>
                </a:solidFill>
                <a:latin typeface="Consolas" panose="020B0609020204030204" pitchFamily="49" charset="0"/>
              </a:rPr>
              <a:t> </a:t>
            </a:r>
            <a:r>
              <a:rPr lang="en-US" sz="2000" dirty="0">
                <a:solidFill>
                  <a:srgbClr val="9CDCFE"/>
                </a:solidFill>
                <a:latin typeface="Consolas" panose="020B0609020204030204" pitchFamily="49" charset="0"/>
              </a:rPr>
              <a:t>person</a:t>
            </a:r>
            <a:r>
              <a:rPr lang="en-US" sz="2000" dirty="0">
                <a:solidFill>
                  <a:srgbClr val="D4D4D4"/>
                </a:solidFill>
                <a:latin typeface="Consolas" panose="020B0609020204030204" pitchFamily="49" charset="0"/>
              </a:rPr>
              <a:t>=</a:t>
            </a:r>
            <a:r>
              <a:rPr lang="en-US" sz="2000" dirty="0">
                <a:solidFill>
                  <a:srgbClr val="569CD6"/>
                </a:solidFill>
                <a:latin typeface="Consolas" panose="020B0609020204030204" pitchFamily="49" charset="0"/>
              </a:rPr>
              <a:t>new</a:t>
            </a:r>
            <a:r>
              <a:rPr lang="en-US" sz="2000" dirty="0">
                <a:solidFill>
                  <a:srgbClr val="D4D4D4"/>
                </a:solidFill>
                <a:latin typeface="Consolas" panose="020B0609020204030204" pitchFamily="49" charset="0"/>
              </a:rPr>
              <a:t> </a:t>
            </a:r>
            <a:r>
              <a:rPr lang="en-US" sz="2000" dirty="0">
                <a:solidFill>
                  <a:srgbClr val="4EC9B0"/>
                </a:solidFill>
                <a:latin typeface="Consolas" panose="020B0609020204030204" pitchFamily="49" charset="0"/>
              </a:rPr>
              <a:t>Object</a:t>
            </a:r>
            <a:r>
              <a:rPr lang="en-US" sz="2000" dirty="0">
                <a:solidFill>
                  <a:srgbClr val="D4D4D4"/>
                </a:solidFill>
                <a:latin typeface="Consolas" panose="020B0609020204030204" pitchFamily="49" charset="0"/>
              </a:rPr>
              <a:t>();</a:t>
            </a:r>
          </a:p>
          <a:p>
            <a:r>
              <a:rPr lang="en-US" sz="2000" dirty="0">
                <a:solidFill>
                  <a:srgbClr val="9CDCFE"/>
                </a:solidFill>
                <a:latin typeface="Consolas" panose="020B0609020204030204" pitchFamily="49" charset="0"/>
              </a:rPr>
              <a:t>person</a:t>
            </a:r>
            <a:r>
              <a:rPr lang="en-US" sz="2000" dirty="0">
                <a:solidFill>
                  <a:srgbClr val="D4D4D4"/>
                </a:solidFill>
                <a:latin typeface="Consolas" panose="020B0609020204030204" pitchFamily="49" charset="0"/>
              </a:rPr>
              <a:t>.</a:t>
            </a:r>
            <a:r>
              <a:rPr lang="en-US" sz="2000" dirty="0">
                <a:solidFill>
                  <a:srgbClr val="9CDCFE"/>
                </a:solidFill>
                <a:latin typeface="Consolas" panose="020B0609020204030204" pitchFamily="49" charset="0"/>
              </a:rPr>
              <a:t>firstName</a:t>
            </a:r>
            <a:r>
              <a:rPr lang="en-US" sz="2000" dirty="0">
                <a:solidFill>
                  <a:srgbClr val="D4D4D4"/>
                </a:solidFill>
                <a:latin typeface="Consolas" panose="020B0609020204030204" pitchFamily="49" charset="0"/>
              </a:rPr>
              <a:t> = </a:t>
            </a:r>
            <a:r>
              <a:rPr lang="en-US" sz="2000" dirty="0">
                <a:solidFill>
                  <a:srgbClr val="CE9178"/>
                </a:solidFill>
                <a:latin typeface="Consolas" panose="020B0609020204030204" pitchFamily="49" charset="0"/>
              </a:rPr>
              <a:t>"Ayman"</a:t>
            </a:r>
            <a:r>
              <a:rPr lang="en-US" sz="2000" dirty="0">
                <a:solidFill>
                  <a:srgbClr val="D4D4D4"/>
                </a:solidFill>
                <a:latin typeface="Consolas" panose="020B0609020204030204" pitchFamily="49" charset="0"/>
              </a:rPr>
              <a:t>;</a:t>
            </a:r>
          </a:p>
          <a:p>
            <a:r>
              <a:rPr lang="en-US" sz="2000" dirty="0">
                <a:solidFill>
                  <a:srgbClr val="9CDCFE"/>
                </a:solidFill>
                <a:latin typeface="Consolas" panose="020B0609020204030204" pitchFamily="49" charset="0"/>
              </a:rPr>
              <a:t>person</a:t>
            </a:r>
            <a:r>
              <a:rPr lang="en-US" sz="2000" dirty="0">
                <a:solidFill>
                  <a:srgbClr val="D4D4D4"/>
                </a:solidFill>
                <a:latin typeface="Consolas" panose="020B0609020204030204" pitchFamily="49" charset="0"/>
              </a:rPr>
              <a:t>.</a:t>
            </a:r>
            <a:r>
              <a:rPr lang="en-US" sz="2000" dirty="0">
                <a:solidFill>
                  <a:srgbClr val="9CDCFE"/>
                </a:solidFill>
                <a:latin typeface="Consolas" panose="020B0609020204030204" pitchFamily="49" charset="0"/>
              </a:rPr>
              <a:t>lastName</a:t>
            </a:r>
            <a:r>
              <a:rPr lang="en-US" sz="2000" dirty="0">
                <a:solidFill>
                  <a:srgbClr val="D4D4D4"/>
                </a:solidFill>
                <a:latin typeface="Consolas" panose="020B0609020204030204" pitchFamily="49" charset="0"/>
              </a:rPr>
              <a:t> = </a:t>
            </a:r>
            <a:r>
              <a:rPr lang="en-US" sz="2000" dirty="0">
                <a:solidFill>
                  <a:srgbClr val="CE9178"/>
                </a:solidFill>
                <a:latin typeface="Consolas" panose="020B0609020204030204" pitchFamily="49" charset="0"/>
              </a:rPr>
              <a:t>"Naeem"</a:t>
            </a:r>
            <a:r>
              <a:rPr lang="en-US" sz="2000" dirty="0">
                <a:solidFill>
                  <a:srgbClr val="D4D4D4"/>
                </a:solidFill>
                <a:latin typeface="Consolas" panose="020B0609020204030204" pitchFamily="49" charset="0"/>
              </a:rPr>
              <a:t>;</a:t>
            </a:r>
          </a:p>
          <a:p>
            <a:r>
              <a:rPr lang="en-US" sz="2000" dirty="0">
                <a:solidFill>
                  <a:srgbClr val="9CDCFE"/>
                </a:solidFill>
                <a:latin typeface="Consolas" panose="020B0609020204030204" pitchFamily="49" charset="0"/>
              </a:rPr>
              <a:t>console</a:t>
            </a:r>
            <a:r>
              <a:rPr lang="en-US" sz="2000" dirty="0">
                <a:solidFill>
                  <a:srgbClr val="FF0000"/>
                </a:solidFill>
                <a:latin typeface="Consolas" panose="020B0609020204030204" pitchFamily="49" charset="0"/>
              </a:rPr>
              <a:t>.log</a:t>
            </a:r>
            <a:r>
              <a:rPr lang="en-US" sz="2000" dirty="0">
                <a:solidFill>
                  <a:srgbClr val="D4D4D4"/>
                </a:solidFill>
                <a:latin typeface="Consolas" panose="020B0609020204030204" pitchFamily="49" charset="0"/>
              </a:rPr>
              <a:t>(</a:t>
            </a:r>
            <a:r>
              <a:rPr lang="en-US" sz="2000" dirty="0">
                <a:solidFill>
                  <a:srgbClr val="9CDCFE"/>
                </a:solidFill>
                <a:latin typeface="Consolas" panose="020B0609020204030204" pitchFamily="49" charset="0"/>
              </a:rPr>
              <a:t>person</a:t>
            </a:r>
            <a:r>
              <a:rPr lang="en-US" sz="2000" dirty="0">
                <a:solidFill>
                  <a:srgbClr val="D4D4D4"/>
                </a:solidFill>
                <a:latin typeface="Consolas" panose="020B0609020204030204" pitchFamily="49" charset="0"/>
              </a:rPr>
              <a:t>.</a:t>
            </a:r>
            <a:r>
              <a:rPr lang="en-US" sz="2000" dirty="0">
                <a:solidFill>
                  <a:srgbClr val="9CDCFE"/>
                </a:solidFill>
                <a:latin typeface="Consolas" panose="020B0609020204030204" pitchFamily="49" charset="0"/>
              </a:rPr>
              <a:t>firstName</a:t>
            </a:r>
            <a:r>
              <a:rPr lang="en-US" sz="2000" dirty="0">
                <a:solidFill>
                  <a:srgbClr val="D4D4D4"/>
                </a:solidFill>
                <a:latin typeface="Consolas" panose="020B0609020204030204" pitchFamily="49" charset="0"/>
              </a:rPr>
              <a:t>);</a:t>
            </a:r>
          </a:p>
          <a:p>
            <a:endParaRPr lang="en-US" sz="2000" b="0" dirty="0">
              <a:solidFill>
                <a:srgbClr val="D4D4D4"/>
              </a:solidFill>
              <a:effectLst/>
              <a:latin typeface="Consolas" panose="020B0609020204030204" pitchFamily="49" charset="0"/>
            </a:endParaRPr>
          </a:p>
          <a:p>
            <a:r>
              <a:rPr lang="en-US" dirty="0">
                <a:latin typeface="+mj-lt"/>
              </a:rPr>
              <a:t>The above method is bit longer to type. What if we had to create hundreds of person Objects. The problem we have to manually add properties of the object.</a:t>
            </a:r>
            <a:endParaRPr lang="en-US" b="0" dirty="0">
              <a:effectLst/>
              <a:latin typeface="+mj-lt"/>
            </a:endParaRPr>
          </a:p>
        </p:txBody>
      </p:sp>
      <p:sp>
        <p:nvSpPr>
          <p:cNvPr id="6" name="Rectangle 5">
            <a:extLst>
              <a:ext uri="{FF2B5EF4-FFF2-40B4-BE49-F238E27FC236}">
                <a16:creationId xmlns:a16="http://schemas.microsoft.com/office/drawing/2014/main" id="{F72E29B4-BC0C-47C1-9561-D5E51416D9BB}"/>
              </a:ext>
            </a:extLst>
          </p:cNvPr>
          <p:cNvSpPr/>
          <p:nvPr/>
        </p:nvSpPr>
        <p:spPr>
          <a:xfrm>
            <a:off x="1192695" y="1743352"/>
            <a:ext cx="9674088" cy="2123658"/>
          </a:xfrm>
          <a:prstGeom prst="rect">
            <a:avLst/>
          </a:prstGeom>
        </p:spPr>
        <p:txBody>
          <a:bodyPr wrap="square">
            <a:spAutoFit/>
          </a:bodyPr>
          <a:lstStyle/>
          <a:p>
            <a:r>
              <a:rPr lang="en-US" sz="2400" b="1" dirty="0"/>
              <a:t>Syntax: </a:t>
            </a:r>
          </a:p>
          <a:p>
            <a:r>
              <a:rPr lang="en-US" dirty="0"/>
              <a:t>var object_name = new Object(); </a:t>
            </a:r>
          </a:p>
          <a:p>
            <a:r>
              <a:rPr lang="en-US" dirty="0"/>
              <a:t>where, </a:t>
            </a:r>
          </a:p>
          <a:p>
            <a:r>
              <a:rPr lang="en-US" dirty="0">
                <a:solidFill>
                  <a:schemeClr val="accent6">
                    <a:lumMod val="75000"/>
                  </a:schemeClr>
                </a:solidFill>
              </a:rPr>
              <a:t>object_name: </a:t>
            </a:r>
            <a:r>
              <a:rPr lang="en-US" dirty="0"/>
              <a:t>Is the name of the object. </a:t>
            </a:r>
          </a:p>
          <a:p>
            <a:r>
              <a:rPr lang="en-US" dirty="0">
                <a:solidFill>
                  <a:schemeClr val="accent6">
                    <a:lumMod val="75000"/>
                  </a:schemeClr>
                </a:solidFill>
              </a:rPr>
              <a:t>new: </a:t>
            </a:r>
            <a:r>
              <a:rPr lang="en-US" dirty="0"/>
              <a:t>Is the keyword that allocates memory to the custom object. This is known as instantiation of an object. </a:t>
            </a:r>
          </a:p>
          <a:p>
            <a:r>
              <a:rPr lang="en-US" dirty="0">
                <a:solidFill>
                  <a:schemeClr val="accent6">
                    <a:lumMod val="75000"/>
                  </a:schemeClr>
                </a:solidFill>
              </a:rPr>
              <a:t>Object: </a:t>
            </a:r>
            <a:r>
              <a:rPr lang="en-US" dirty="0"/>
              <a:t>Is the built-in JavaScript object that allows creating custom objects.</a:t>
            </a:r>
          </a:p>
        </p:txBody>
      </p:sp>
    </p:spTree>
    <p:extLst>
      <p:ext uri="{BB962C8B-B14F-4D97-AF65-F5344CB8AC3E}">
        <p14:creationId xmlns:p14="http://schemas.microsoft.com/office/powerpoint/2010/main" val="6011961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0A41DD2-2A5D-4E61-ADBE-19FA98734BC7}"/>
              </a:ext>
            </a:extLst>
          </p:cNvPr>
          <p:cNvSpPr/>
          <p:nvPr/>
        </p:nvSpPr>
        <p:spPr>
          <a:xfrm>
            <a:off x="1019791" y="1183697"/>
            <a:ext cx="8800069" cy="523220"/>
          </a:xfrm>
          <a:prstGeom prst="rect">
            <a:avLst/>
          </a:prstGeom>
        </p:spPr>
        <p:txBody>
          <a:bodyPr wrap="square">
            <a:spAutoFit/>
          </a:bodyPr>
          <a:lstStyle/>
          <a:p>
            <a:r>
              <a:rPr lang="en-US" sz="2800" b="1" dirty="0"/>
              <a:t>3.Template Method</a:t>
            </a:r>
          </a:p>
        </p:txBody>
      </p:sp>
      <p:sp>
        <p:nvSpPr>
          <p:cNvPr id="2" name="Rectangle 1">
            <a:extLst>
              <a:ext uri="{FF2B5EF4-FFF2-40B4-BE49-F238E27FC236}">
                <a16:creationId xmlns:a16="http://schemas.microsoft.com/office/drawing/2014/main" id="{C9E87A20-58D0-49F4-A37D-2FE46F8DE5E2}"/>
              </a:ext>
            </a:extLst>
          </p:cNvPr>
          <p:cNvSpPr/>
          <p:nvPr/>
        </p:nvSpPr>
        <p:spPr>
          <a:xfrm>
            <a:off x="1019791" y="2046636"/>
            <a:ext cx="10324070" cy="4431983"/>
          </a:xfrm>
          <a:prstGeom prst="rect">
            <a:avLst/>
          </a:prstGeom>
        </p:spPr>
        <p:txBody>
          <a:bodyPr wrap="square">
            <a:spAutoFit/>
          </a:bodyPr>
          <a:lstStyle/>
          <a:p>
            <a:pPr marL="285750" indent="-285750">
              <a:buFont typeface="Arial" panose="020B0604020202020204" pitchFamily="34" charset="0"/>
              <a:buChar char="•"/>
            </a:pPr>
            <a:r>
              <a:rPr lang="en-US" dirty="0"/>
              <a:t>An object’s template refers to a structure that specifies the custom properties and methods of an object. </a:t>
            </a:r>
          </a:p>
          <a:p>
            <a:pPr marL="285750" indent="-285750">
              <a:buFont typeface="Arial" panose="020B0604020202020204" pitchFamily="34" charset="0"/>
              <a:buChar char="•"/>
            </a:pPr>
            <a:r>
              <a:rPr lang="en-US" dirty="0"/>
              <a:t>There are two steps in creating an object by using this method. First, the object type is declared using a constructor function. Second, you specify the object of the declared object type by using the new keyword.</a:t>
            </a:r>
          </a:p>
          <a:p>
            <a:pPr marL="285750" indent="-285750">
              <a:buFont typeface="Arial" panose="020B0604020202020204" pitchFamily="34" charset="0"/>
              <a:buChar char="•"/>
            </a:pPr>
            <a:r>
              <a:rPr lang="en-US" dirty="0"/>
              <a:t>JavaScript allows creating a reusable template without having to redefine properties and methods repeatedly to fulfill a particular object’s requirements. This template is known as the constructor function. </a:t>
            </a:r>
          </a:p>
          <a:p>
            <a:pPr marL="285750" indent="-285750">
              <a:buFont typeface="Arial" panose="020B0604020202020204" pitchFamily="34" charset="0"/>
              <a:buChar char="•"/>
            </a:pPr>
            <a:r>
              <a:rPr lang="en-US" dirty="0"/>
              <a:t>The syntax to create a constructor function is as follows: </a:t>
            </a:r>
          </a:p>
          <a:p>
            <a:r>
              <a:rPr lang="en-US" sz="2400" b="1" dirty="0"/>
              <a:t>Syntax</a:t>
            </a:r>
            <a:r>
              <a:rPr lang="en-US" sz="2400" dirty="0"/>
              <a:t>: </a:t>
            </a:r>
          </a:p>
          <a:p>
            <a:r>
              <a:rPr lang="en-US" sz="2400" dirty="0"/>
              <a:t>          </a:t>
            </a:r>
            <a:r>
              <a:rPr lang="en-US" dirty="0"/>
              <a:t>function object_type(list of parameters)</a:t>
            </a:r>
          </a:p>
          <a:p>
            <a:r>
              <a:rPr lang="en-US" dirty="0"/>
              <a:t>              { </a:t>
            </a:r>
          </a:p>
          <a:p>
            <a:r>
              <a:rPr lang="en-US" dirty="0"/>
              <a:t>                  // Body specifying properties and methods</a:t>
            </a:r>
          </a:p>
          <a:p>
            <a:r>
              <a:rPr lang="en-US" dirty="0"/>
              <a:t>              } </a:t>
            </a:r>
          </a:p>
          <a:p>
            <a:r>
              <a:rPr lang="en-US" dirty="0"/>
              <a:t>where, </a:t>
            </a:r>
          </a:p>
          <a:p>
            <a:r>
              <a:rPr lang="en-US" dirty="0">
                <a:solidFill>
                  <a:schemeClr val="accent6">
                    <a:lumMod val="75000"/>
                  </a:schemeClr>
                </a:solidFill>
              </a:rPr>
              <a:t>object_type: </a:t>
            </a:r>
            <a:r>
              <a:rPr lang="en-US" dirty="0"/>
              <a:t>Indicates the object type. </a:t>
            </a:r>
          </a:p>
          <a:p>
            <a:r>
              <a:rPr lang="en-US" dirty="0">
                <a:solidFill>
                  <a:schemeClr val="accent6">
                    <a:lumMod val="75000"/>
                  </a:schemeClr>
                </a:solidFill>
              </a:rPr>
              <a:t>list of parameters: </a:t>
            </a:r>
            <a:r>
              <a:rPr lang="en-US" dirty="0"/>
              <a:t>Is optional and specifies the parameters to be passed to a function separated by commas.</a:t>
            </a:r>
          </a:p>
          <a:p>
            <a:endParaRPr lang="en-US" dirty="0">
              <a:solidFill>
                <a:schemeClr val="accent6">
                  <a:lumMod val="75000"/>
                </a:schemeClr>
              </a:solidFill>
            </a:endParaRPr>
          </a:p>
        </p:txBody>
      </p:sp>
    </p:spTree>
    <p:extLst>
      <p:ext uri="{BB962C8B-B14F-4D97-AF65-F5344CB8AC3E}">
        <p14:creationId xmlns:p14="http://schemas.microsoft.com/office/powerpoint/2010/main" val="1806895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65569-2E3C-414C-9C7C-6C73EF87A6CC}"/>
              </a:ext>
            </a:extLst>
          </p:cNvPr>
          <p:cNvSpPr>
            <a:spLocks noGrp="1"/>
          </p:cNvSpPr>
          <p:nvPr>
            <p:ph type="title"/>
          </p:nvPr>
        </p:nvSpPr>
        <p:spPr>
          <a:xfrm>
            <a:off x="913775" y="618518"/>
            <a:ext cx="10364451" cy="1225116"/>
          </a:xfrm>
        </p:spPr>
        <p:txBody>
          <a:bodyPr/>
          <a:lstStyle/>
          <a:p>
            <a:pPr algn="l"/>
            <a:r>
              <a:rPr lang="en-US" b="1" dirty="0">
                <a:effectLst>
                  <a:outerShdw blurRad="38100" dist="38100" dir="2700000" algn="tl">
                    <a:srgbClr val="000000">
                      <a:alpha val="43137"/>
                    </a:srgbClr>
                  </a:outerShdw>
                </a:effectLst>
              </a:rPr>
              <a:t>Cont…</a:t>
            </a:r>
          </a:p>
        </p:txBody>
      </p:sp>
      <p:sp>
        <p:nvSpPr>
          <p:cNvPr id="3" name="Rectangle 2">
            <a:extLst>
              <a:ext uri="{FF2B5EF4-FFF2-40B4-BE49-F238E27FC236}">
                <a16:creationId xmlns:a16="http://schemas.microsoft.com/office/drawing/2014/main" id="{1B467687-D7EC-4903-83B3-4B000CD099B5}"/>
              </a:ext>
            </a:extLst>
          </p:cNvPr>
          <p:cNvSpPr/>
          <p:nvPr/>
        </p:nvSpPr>
        <p:spPr>
          <a:xfrm>
            <a:off x="913774" y="1843633"/>
            <a:ext cx="10364451" cy="1415772"/>
          </a:xfrm>
          <a:prstGeom prst="rect">
            <a:avLst/>
          </a:prstGeom>
        </p:spPr>
        <p:txBody>
          <a:bodyPr wrap="square">
            <a:spAutoFit/>
          </a:bodyPr>
          <a:lstStyle/>
          <a:p>
            <a:r>
              <a:rPr lang="en-US" sz="3200" b="1" dirty="0"/>
              <a:t>Syntax: </a:t>
            </a:r>
          </a:p>
          <a:p>
            <a:r>
              <a:rPr lang="en-US" dirty="0"/>
              <a:t>object_name = new object_type(optional list of arguments); </a:t>
            </a:r>
          </a:p>
          <a:p>
            <a:r>
              <a:rPr lang="en-US" dirty="0"/>
              <a:t>where, </a:t>
            </a:r>
          </a:p>
          <a:p>
            <a:r>
              <a:rPr lang="en-US" dirty="0">
                <a:solidFill>
                  <a:schemeClr val="accent6">
                    <a:lumMod val="75000"/>
                  </a:schemeClr>
                </a:solidFill>
              </a:rPr>
              <a:t>object_name: </a:t>
            </a:r>
            <a:r>
              <a:rPr lang="en-US" dirty="0"/>
              <a:t>Is the name of the object.</a:t>
            </a:r>
          </a:p>
        </p:txBody>
      </p:sp>
      <p:sp>
        <p:nvSpPr>
          <p:cNvPr id="4" name="Rectangle 3">
            <a:extLst>
              <a:ext uri="{FF2B5EF4-FFF2-40B4-BE49-F238E27FC236}">
                <a16:creationId xmlns:a16="http://schemas.microsoft.com/office/drawing/2014/main" id="{16A0703C-187F-4083-9844-9613AA6B31BA}"/>
              </a:ext>
            </a:extLst>
          </p:cNvPr>
          <p:cNvSpPr/>
          <p:nvPr/>
        </p:nvSpPr>
        <p:spPr>
          <a:xfrm>
            <a:off x="913774" y="3598596"/>
            <a:ext cx="9767478" cy="2585323"/>
          </a:xfrm>
          <a:prstGeom prst="rect">
            <a:avLst/>
          </a:prstGeom>
        </p:spPr>
        <p:txBody>
          <a:bodyPr wrap="square">
            <a:spAutoFit/>
          </a:bodyPr>
          <a:lstStyle/>
          <a:p>
            <a:r>
              <a:rPr lang="en-US" dirty="0">
                <a:solidFill>
                  <a:srgbClr val="6A9955"/>
                </a:solidFill>
                <a:latin typeface="Consolas" panose="020B0609020204030204" pitchFamily="49" charset="0"/>
              </a:rPr>
              <a:t>//constructor function</a:t>
            </a:r>
            <a:endParaRPr lang="en-US" dirty="0">
              <a:solidFill>
                <a:srgbClr val="D4D4D4"/>
              </a:solidFill>
              <a:latin typeface="Consolas" panose="020B0609020204030204" pitchFamily="49" charset="0"/>
            </a:endParaRPr>
          </a:p>
          <a:p>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Person</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"John"</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age</a:t>
            </a:r>
            <a:r>
              <a:rPr lang="en-US" dirty="0">
                <a:solidFill>
                  <a:srgbClr val="D4D4D4"/>
                </a:solidFill>
                <a:latin typeface="Consolas" panose="020B0609020204030204" pitchFamily="49" charset="0"/>
              </a:rPr>
              <a:t>=</a:t>
            </a:r>
            <a:r>
              <a:rPr lang="en-US" dirty="0">
                <a:solidFill>
                  <a:srgbClr val="B5CEA8"/>
                </a:solidFill>
                <a:latin typeface="Consolas" panose="020B0609020204030204" pitchFamily="49" charset="0"/>
              </a:rPr>
              <a:t>23</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a:t>
            </a:r>
          </a:p>
          <a:p>
            <a:r>
              <a:rPr lang="en-US" dirty="0">
                <a:solidFill>
                  <a:srgbClr val="6A9955"/>
                </a:solidFill>
                <a:latin typeface="Consolas" panose="020B0609020204030204" pitchFamily="49" charset="0"/>
              </a:rPr>
              <a:t>//create objects</a:t>
            </a:r>
            <a:endParaRPr lang="en-US" dirty="0">
              <a:solidFill>
                <a:srgbClr val="D4D4D4"/>
              </a:solidFill>
              <a:latin typeface="Consolas" panose="020B0609020204030204" pitchFamily="49" charset="0"/>
            </a:endParaRPr>
          </a:p>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569CD6"/>
                </a:solidFill>
                <a:latin typeface="Consolas" panose="020B0609020204030204" pitchFamily="49" charset="0"/>
              </a:rPr>
              <a:t>new</a:t>
            </a:r>
            <a:r>
              <a:rPr lang="en-US" dirty="0">
                <a:solidFill>
                  <a:srgbClr val="D4D4D4"/>
                </a:solidFill>
                <a:latin typeface="Consolas" panose="020B0609020204030204" pitchFamily="49" charset="0"/>
              </a:rPr>
              <a:t> </a:t>
            </a:r>
            <a:r>
              <a:rPr lang="en-US" dirty="0">
                <a:solidFill>
                  <a:srgbClr val="4EC9B0"/>
                </a:solidFill>
                <a:latin typeface="Consolas" panose="020B0609020204030204" pitchFamily="49" charset="0"/>
              </a:rPr>
              <a:t>Person</a:t>
            </a:r>
            <a:r>
              <a:rPr lang="en-US" dirty="0">
                <a:solidFill>
                  <a:srgbClr val="D4D4D4"/>
                </a:solidFill>
                <a:latin typeface="Consolas" panose="020B0609020204030204" pitchFamily="49" charset="0"/>
              </a:rPr>
              <a:t>();</a:t>
            </a:r>
          </a:p>
          <a:p>
            <a:r>
              <a:rPr lang="en-US" dirty="0">
                <a:solidFill>
                  <a:srgbClr val="6A9955"/>
                </a:solidFill>
                <a:latin typeface="Consolas" panose="020B0609020204030204" pitchFamily="49" charset="0"/>
              </a:rPr>
              <a:t>//access properties</a:t>
            </a:r>
            <a:endParaRPr lang="en-US" dirty="0">
              <a:solidFill>
                <a:srgbClr val="D4D4D4"/>
              </a:solidFill>
              <a:latin typeface="Consolas" panose="020B0609020204030204" pitchFamily="49" charset="0"/>
            </a:endParaRPr>
          </a:p>
          <a:p>
            <a:r>
              <a:rPr lang="en-US" dirty="0">
                <a:solidFill>
                  <a:srgbClr val="9CDCFE"/>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person</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name</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694080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23B88-0534-42D3-8422-D10C49BC873A}"/>
              </a:ext>
            </a:extLst>
          </p:cNvPr>
          <p:cNvSpPr>
            <a:spLocks noGrp="1"/>
          </p:cNvSpPr>
          <p:nvPr>
            <p:ph type="title"/>
          </p:nvPr>
        </p:nvSpPr>
        <p:spPr/>
        <p:txBody>
          <a:bodyPr>
            <a:normAutofit/>
          </a:bodyPr>
          <a:lstStyle/>
          <a:p>
            <a:pPr algn="l"/>
            <a:r>
              <a:rPr lang="en-US" sz="4000" b="1" dirty="0">
                <a:effectLst/>
              </a:rPr>
              <a:t>This keyword</a:t>
            </a:r>
          </a:p>
        </p:txBody>
      </p:sp>
      <p:sp>
        <p:nvSpPr>
          <p:cNvPr id="3" name="Content Placeholder 2">
            <a:extLst>
              <a:ext uri="{FF2B5EF4-FFF2-40B4-BE49-F238E27FC236}">
                <a16:creationId xmlns:a16="http://schemas.microsoft.com/office/drawing/2014/main" id="{FF4E5B3F-31D4-4D06-ACEC-0E697C4A0B0A}"/>
              </a:ext>
            </a:extLst>
          </p:cNvPr>
          <p:cNvSpPr>
            <a:spLocks noGrp="1"/>
          </p:cNvSpPr>
          <p:nvPr>
            <p:ph sz="quarter" idx="13"/>
          </p:nvPr>
        </p:nvSpPr>
        <p:spPr>
          <a:xfrm>
            <a:off x="913774" y="2367093"/>
            <a:ext cx="10363826" cy="1061908"/>
          </a:xfrm>
        </p:spPr>
        <p:txBody>
          <a:bodyPr/>
          <a:lstStyle/>
          <a:p>
            <a:r>
              <a:rPr lang="en-US" cap="none" dirty="0"/>
              <a:t>This keyword is used in constructor function, this refers to the object when the object is created. hence, when an object access the properties, it can directly access the property as person1.name.</a:t>
            </a:r>
          </a:p>
        </p:txBody>
      </p:sp>
    </p:spTree>
    <p:extLst>
      <p:ext uri="{BB962C8B-B14F-4D97-AF65-F5344CB8AC3E}">
        <p14:creationId xmlns:p14="http://schemas.microsoft.com/office/powerpoint/2010/main" val="3086315220"/>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4B4B4B"/>
      </a:dk2>
      <a:lt2>
        <a:srgbClr val="B5B5B5"/>
      </a:lt2>
      <a:accent1>
        <a:srgbClr val="9AC43E"/>
      </a:accent1>
      <a:accent2>
        <a:srgbClr val="44BA98"/>
      </a:accent2>
      <a:accent3>
        <a:srgbClr val="43A9D9"/>
      </a:accent3>
      <a:accent4>
        <a:srgbClr val="6274D8"/>
      </a:accent4>
      <a:accent5>
        <a:srgbClr val="AB54D7"/>
      </a:accent5>
      <a:accent6>
        <a:srgbClr val="D15B37"/>
      </a:accent6>
      <a:hlink>
        <a:srgbClr val="BFE962"/>
      </a:hlink>
      <a:folHlink>
        <a:srgbClr val="C0D591"/>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892FADA9-420D-4323-A7A4-C106016652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1E252AE-1687-4F4A-AAAD-EE8304DE9099}">
  <ds:schemaRefs>
    <ds:schemaRef ds:uri="http://schemas.microsoft.com/sharepoint/v3/contenttype/forms"/>
  </ds:schemaRefs>
</ds:datastoreItem>
</file>

<file path=customXml/itemProps2.xml><?xml version="1.0" encoding="utf-8"?>
<ds:datastoreItem xmlns:ds="http://schemas.openxmlformats.org/officeDocument/2006/customXml" ds:itemID="{5E99C30C-D4EF-40A1-90A6-0C807702411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BA78EF8-E824-4C87-A4FF-3288A5E914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Droplet</Template>
  <TotalTime>0</TotalTime>
  <Words>944</Words>
  <Application>Microsoft Office PowerPoint</Application>
  <PresentationFormat>Widescreen</PresentationFormat>
  <Paragraphs>190</Paragraphs>
  <Slides>26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Consolas</vt:lpstr>
      <vt:lpstr>Tw Cen MT</vt:lpstr>
      <vt:lpstr>Droplet</vt:lpstr>
      <vt:lpstr>Objects </vt:lpstr>
      <vt:lpstr>Objects</vt:lpstr>
      <vt:lpstr>Cont…</vt:lpstr>
      <vt:lpstr>Cont…</vt:lpstr>
      <vt:lpstr> Methods to creating custom objects</vt:lpstr>
      <vt:lpstr>PowerPoint Presentation</vt:lpstr>
      <vt:lpstr>PowerPoint Presentation</vt:lpstr>
      <vt:lpstr>Cont…</vt:lpstr>
      <vt:lpstr>This keyword</vt:lpstr>
      <vt:lpstr>Constructor function parameters</vt:lpstr>
      <vt:lpstr>Constructor function vs. object literal</vt:lpstr>
      <vt:lpstr>Cont… </vt:lpstr>
      <vt:lpstr>Creating Methods for Custom Objects </vt:lpstr>
      <vt:lpstr>Built-in objects</vt:lpstr>
      <vt:lpstr>math object</vt:lpstr>
      <vt:lpstr>PowerPoint Presentation</vt:lpstr>
      <vt:lpstr>PowerPoint Presentation</vt:lpstr>
      <vt:lpstr>PowerPoint Presentation</vt:lpstr>
      <vt:lpstr>PowerPoint Presentation</vt:lpstr>
      <vt:lpstr>math object</vt:lpstr>
      <vt:lpstr>date object</vt:lpstr>
      <vt:lpstr>String object</vt:lpstr>
      <vt:lpstr>PowerPoint Presentation</vt:lpstr>
      <vt:lpstr>with Statement</vt:lpstr>
      <vt:lpstr>syntax</vt:lpstr>
      <vt:lpstr>Example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2021-05-31T09:28:21Z</dcterms:created>
  <dcterms:modified xsi:type="dcterms:W3CDTF">2021-07-30T07:36:46Z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